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62"/>
  </p:notesMasterIdLst>
  <p:handoutMasterIdLst>
    <p:handoutMasterId r:id="rId63"/>
  </p:handoutMasterIdLst>
  <p:sldIdLst>
    <p:sldId id="275" r:id="rId2"/>
    <p:sldId id="293" r:id="rId3"/>
    <p:sldId id="339" r:id="rId4"/>
    <p:sldId id="294" r:id="rId5"/>
    <p:sldId id="296" r:id="rId6"/>
    <p:sldId id="297" r:id="rId7"/>
    <p:sldId id="340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59" r:id="rId16"/>
    <p:sldId id="311" r:id="rId17"/>
    <p:sldId id="341" r:id="rId18"/>
    <p:sldId id="312" r:id="rId19"/>
    <p:sldId id="313" r:id="rId20"/>
    <p:sldId id="360" r:id="rId21"/>
    <p:sldId id="314" r:id="rId22"/>
    <p:sldId id="355" r:id="rId23"/>
    <p:sldId id="315" r:id="rId24"/>
    <p:sldId id="316" r:id="rId25"/>
    <p:sldId id="317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42" r:id="rId36"/>
    <p:sldId id="343" r:id="rId37"/>
    <p:sldId id="344" r:id="rId38"/>
    <p:sldId id="345" r:id="rId39"/>
    <p:sldId id="362" r:id="rId40"/>
    <p:sldId id="356" r:id="rId41"/>
    <p:sldId id="347" r:id="rId42"/>
    <p:sldId id="348" r:id="rId43"/>
    <p:sldId id="358" r:id="rId44"/>
    <p:sldId id="349" r:id="rId45"/>
    <p:sldId id="350" r:id="rId46"/>
    <p:sldId id="351" r:id="rId47"/>
    <p:sldId id="361" r:id="rId48"/>
    <p:sldId id="352" r:id="rId49"/>
    <p:sldId id="353" r:id="rId50"/>
    <p:sldId id="354" r:id="rId51"/>
    <p:sldId id="329" r:id="rId52"/>
    <p:sldId id="330" r:id="rId53"/>
    <p:sldId id="332" r:id="rId54"/>
    <p:sldId id="357" r:id="rId55"/>
    <p:sldId id="334" r:id="rId56"/>
    <p:sldId id="335" r:id="rId57"/>
    <p:sldId id="336" r:id="rId58"/>
    <p:sldId id="337" r:id="rId59"/>
    <p:sldId id="338" r:id="rId60"/>
    <p:sldId id="286" r:id="rId61"/>
  </p:sldIdLst>
  <p:sldSz cx="12195175" cy="6858000"/>
  <p:notesSz cx="6858000" cy="9144000"/>
  <p:embeddedFontLst>
    <p:embeddedFont>
      <p:font typeface="Arial" panose="020B0604020202020204" pitchFamily="3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Cambria Math" panose="02040503050406030204" pitchFamily="18" charset="0"/>
      <p:regular r:id="rId74"/>
    </p:embeddedFont>
    <p:embeddedFont>
      <p:font typeface="Georgia" panose="02040502050405020303" pitchFamily="18" charset="0"/>
      <p:regular r:id="rId75"/>
      <p:bold r:id="rId76"/>
      <p:italic r:id="rId77"/>
      <p:boldItalic r:id="rId78"/>
    </p:embeddedFont>
    <p:embeddedFont>
      <p:font typeface="Merriweather Bold" panose="02060503050406030704" pitchFamily="18" charset="0"/>
      <p:boldItalic r:id="rId79"/>
    </p:embeddedFont>
    <p:embeddedFont>
      <p:font typeface="Merriweather Light" panose="02060503050406030704" pitchFamily="18" charset="0"/>
      <p:regular r:id="rId80"/>
      <p:italic r:id="rId81"/>
    </p:embeddedFont>
    <p:embeddedFont>
      <p:font typeface="Merriweather Regular" panose="02060503050406030704" pitchFamily="18" charset="0"/>
      <p:regular r:id="rId82"/>
      <p:bold r:id="rId83"/>
      <p:italic r:id="rId84"/>
      <p:boldItalic r:id="rId85"/>
    </p:embeddedFont>
    <p:embeddedFont>
      <p:font typeface="Open Sans" panose="020B0606030504020204" pitchFamily="34" charset="0"/>
      <p:regular r:id="rId86"/>
      <p:bold r:id="rId87"/>
      <p:italic r:id="rId88"/>
      <p:boldItalic r:id="rId89"/>
    </p:embeddedFont>
    <p:embeddedFont>
      <p:font typeface="Open Sans Light" panose="020B0306030504020204" pitchFamily="34" charset="0"/>
      <p:regular r:id="rId90"/>
      <p: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47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92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90" Type="http://schemas.openxmlformats.org/officeDocument/2006/relationships/font" Target="fonts/font27.fntdata"/><Relationship Id="rId95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openxmlformats.org/officeDocument/2006/relationships/font" Target="fonts/font30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font" Target="fonts/font2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font" Target="fonts/font3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11/02/2022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11/02/2022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11-2-2022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11 </a:t>
            </a:r>
            <a:r>
              <a:rPr lang="nl-NL" dirty="0" err="1"/>
              <a:t>February</a:t>
            </a:r>
            <a:r>
              <a:rPr lang="nl-NL" dirty="0"/>
              <a:t> 2022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Peter van der Heijden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Professor of statistics for social and </a:t>
            </a:r>
            <a:r>
              <a:rPr lang="en-US" dirty="0" err="1"/>
              <a:t>behavioural</a:t>
            </a:r>
            <a:r>
              <a:rPr lang="en-US" dirty="0"/>
              <a:t> sciences, </a:t>
            </a:r>
          </a:p>
          <a:p>
            <a:r>
              <a:rPr lang="en-US" dirty="0"/>
              <a:t>Methods and Statistics, UU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2: Prediction,</a:t>
            </a:r>
            <a:br>
              <a:rPr lang="en-US" dirty="0"/>
            </a:br>
            <a:r>
              <a:rPr lang="en-US" dirty="0"/>
              <a:t>effect sizes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12EF009-6D64-4926-A79A-9DA5FF787636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712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Example: Life Expectancy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8116D0-F5FC-4110-B9A6-0124466707A0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701052"/>
            <a:ext cx="8496300" cy="25922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200"/>
              </a:spcAft>
            </a:pPr>
            <a:r>
              <a:rPr lang="en-GB" sz="2400" dirty="0"/>
              <a:t>95% CI for </a:t>
            </a:r>
            <a:r>
              <a:rPr lang="en-GB" sz="2400" dirty="0">
                <a:latin typeface="Georgia" pitchFamily="18" charset="0"/>
                <a:sym typeface="Symbol"/>
              </a:rPr>
              <a:t></a:t>
            </a:r>
            <a:r>
              <a:rPr lang="en-GB" sz="2400" baseline="-25000" dirty="0">
                <a:latin typeface="Georgia" pitchFamily="18" charset="0"/>
                <a:sym typeface="Symbol"/>
              </a:rPr>
              <a:t>1</a:t>
            </a:r>
            <a:r>
              <a:rPr lang="en-GB" sz="2400" dirty="0"/>
              <a:t>: 	4.780 </a:t>
            </a:r>
            <a:r>
              <a:rPr lang="en-GB" sz="2400" dirty="0">
                <a:sym typeface="Symbol"/>
              </a:rPr>
              <a:t></a:t>
            </a:r>
            <a:r>
              <a:rPr lang="en-GB" sz="2400" dirty="0"/>
              <a:t> 1.987 </a:t>
            </a:r>
            <a:r>
              <a:rPr lang="en-GB" sz="2400" dirty="0">
                <a:sym typeface="Symbol"/>
              </a:rPr>
              <a:t></a:t>
            </a:r>
            <a:r>
              <a:rPr lang="en-GB" sz="2400" dirty="0"/>
              <a:t> 0.369 = (</a:t>
            </a:r>
            <a:r>
              <a:rPr lang="en-GB" sz="2400" b="1" dirty="0">
                <a:solidFill>
                  <a:srgbClr val="F00F2C"/>
                </a:solidFill>
              </a:rPr>
              <a:t>4.05</a:t>
            </a:r>
            <a:r>
              <a:rPr lang="en-GB" sz="2400" dirty="0"/>
              <a:t>,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F00F2C"/>
                </a:solidFill>
              </a:rPr>
              <a:t>5.51</a:t>
            </a:r>
            <a:r>
              <a:rPr lang="en-GB" sz="2400" dirty="0"/>
              <a:t>)</a:t>
            </a:r>
          </a:p>
          <a:p>
            <a:pPr lvl="0">
              <a:spcAft>
                <a:spcPts val="1200"/>
              </a:spcAft>
            </a:pPr>
            <a:r>
              <a:rPr lang="en-GB" sz="2400" dirty="0"/>
              <a:t>95% CI for </a:t>
            </a:r>
            <a:r>
              <a:rPr lang="en-GB" sz="2400" dirty="0">
                <a:latin typeface="Georgia" pitchFamily="18" charset="0"/>
                <a:sym typeface="Symbol"/>
              </a:rPr>
              <a:t></a:t>
            </a:r>
            <a:r>
              <a:rPr lang="en-GB" sz="2400" baseline="-25000" dirty="0">
                <a:latin typeface="Georgia" pitchFamily="18" charset="0"/>
                <a:sym typeface="Symbol"/>
              </a:rPr>
              <a:t>0</a:t>
            </a:r>
            <a:r>
              <a:rPr lang="en-GB" sz="2400" dirty="0"/>
              <a:t>:	25.473 </a:t>
            </a:r>
            <a:r>
              <a:rPr lang="en-GB" sz="2400" dirty="0">
                <a:sym typeface="Symbol"/>
              </a:rPr>
              <a:t></a:t>
            </a:r>
            <a:r>
              <a:rPr lang="en-GB" sz="2400" dirty="0"/>
              <a:t> 1.987 </a:t>
            </a:r>
            <a:r>
              <a:rPr lang="en-GB" sz="2400" dirty="0">
                <a:sym typeface="Symbol"/>
              </a:rPr>
              <a:t></a:t>
            </a:r>
            <a:r>
              <a:rPr lang="en-GB" sz="2400" dirty="0"/>
              <a:t> 2.839 = (</a:t>
            </a:r>
            <a:r>
              <a:rPr lang="en-GB" sz="2400" b="1" dirty="0">
                <a:solidFill>
                  <a:srgbClr val="F00F2C"/>
                </a:solidFill>
              </a:rPr>
              <a:t>19.83</a:t>
            </a:r>
            <a:r>
              <a:rPr lang="en-GB" sz="2400" dirty="0"/>
              <a:t>,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F00F2C"/>
                </a:solidFill>
              </a:rPr>
              <a:t>31.11</a:t>
            </a:r>
            <a:r>
              <a:rPr lang="en-GB" sz="2400" dirty="0"/>
              <a:t>)</a:t>
            </a:r>
          </a:p>
        </p:txBody>
      </p:sp>
      <p:pic>
        <p:nvPicPr>
          <p:cNvPr id="4" name="Afbeelding 18" descr="Afbeelding met tekst&#10;&#10;Automatisch gegenereerde beschrijving">
            <a:extLst>
              <a:ext uri="{FF2B5EF4-FFF2-40B4-BE49-F238E27FC236}">
                <a16:creationId xmlns:a16="http://schemas.microsoft.com/office/drawing/2014/main" id="{5EC5730A-8AEF-4D24-885A-E9BB05B1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41175"/>
            <a:ext cx="12441362" cy="1973739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3956B651-FE44-4D46-A930-75B4429E309A}"/>
              </a:ext>
            </a:extLst>
          </p:cNvPr>
          <p:cNvSpPr txBox="1"/>
          <p:nvPr/>
        </p:nvSpPr>
        <p:spPr>
          <a:xfrm>
            <a:off x="467544" y="3075057"/>
            <a:ext cx="1368152" cy="707886"/>
          </a:xfrm>
          <a:prstGeom prst="rect">
            <a:avLst/>
          </a:prstGeom>
          <a:noFill/>
          <a:ln w="19050">
            <a:solidFill>
              <a:srgbClr val="2407F9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2407F9"/>
                </a:solidFill>
                <a:latin typeface="Georgia" pitchFamily="18" charset="0"/>
              </a:rPr>
              <a:t>t</a:t>
            </a:r>
            <a:r>
              <a:rPr lang="en-GB" sz="2000" b="1" baseline="-25000" dirty="0">
                <a:solidFill>
                  <a:srgbClr val="2407F9"/>
                </a:solidFill>
                <a:latin typeface="Georgia" pitchFamily="18" charset="0"/>
              </a:rPr>
              <a:t>89, 0.025</a:t>
            </a:r>
            <a:r>
              <a:rPr lang="en-GB" sz="2000" b="1" dirty="0">
                <a:solidFill>
                  <a:srgbClr val="2407F9"/>
                </a:solidFill>
                <a:latin typeface="Georgia" pitchFamily="18" charset="0"/>
              </a:rPr>
              <a:t> = 1.987</a:t>
            </a:r>
          </a:p>
        </p:txBody>
      </p:sp>
    </p:spTree>
    <p:extLst>
      <p:ext uri="{BB962C8B-B14F-4D97-AF65-F5344CB8AC3E}">
        <p14:creationId xmlns:p14="http://schemas.microsoft.com/office/powerpoint/2010/main" val="9473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A551BC4-FA98-4375-AF7C-53AE3989679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167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Confidence Interval for Mean Value of 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4C0B2D2-F346-4227-ABE1-69D51B01D66C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99667"/>
            <a:ext cx="8496300" cy="46096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Best estimate of </a:t>
            </a:r>
            <a:r>
              <a:rPr lang="en-GB" sz="2800" b="1" dirty="0">
                <a:solidFill>
                  <a:srgbClr val="F00F2C"/>
                </a:solidFill>
              </a:rPr>
              <a:t>mean</a:t>
            </a:r>
            <a:r>
              <a:rPr lang="en-GB" sz="2800" dirty="0"/>
              <a:t> y value at a </a:t>
            </a:r>
            <a:r>
              <a:rPr lang="en-GB" sz="2800" b="1" dirty="0">
                <a:solidFill>
                  <a:srgbClr val="FF0000"/>
                </a:solidFill>
              </a:rPr>
              <a:t>specific</a:t>
            </a:r>
            <a:r>
              <a:rPr lang="en-GB" sz="2800" dirty="0"/>
              <a:t> value    x = x</a:t>
            </a:r>
            <a:r>
              <a:rPr lang="en-GB" sz="2800" baseline="-25000" dirty="0"/>
              <a:t>0</a:t>
            </a:r>
            <a:r>
              <a:rPr lang="en-GB" sz="2800" dirty="0"/>
              <a:t> is obtained</a:t>
            </a:r>
            <a:r>
              <a:rPr lang="en-GB" sz="2800" b="1" dirty="0"/>
              <a:t> </a:t>
            </a:r>
            <a:r>
              <a:rPr lang="en-GB" sz="2800" dirty="0"/>
              <a:t>by using the prediction from the fitted regression line</a:t>
            </a:r>
          </a:p>
          <a:p>
            <a:pPr lvl="0">
              <a:spcAft>
                <a:spcPts val="24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50C47D0-85A7-4A30-B9F0-330A5FBDD3B9}"/>
                  </a:ext>
                </a:extLst>
              </p:cNvPr>
              <p:cNvSpPr txBox="1"/>
              <p:nvPr/>
            </p:nvSpPr>
            <p:spPr bwMode="auto">
              <a:xfrm>
                <a:off x="2267347" y="3234681"/>
                <a:ext cx="4609306" cy="64766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50C47D0-85A7-4A30-B9F0-330A5FBD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347" y="3234681"/>
                <a:ext cx="4609306" cy="64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46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B9E5ED4-EE04-4409-B859-4F14ABA51843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The estimated standard error is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r>
              <a:rPr lang="en-GB" sz="2800" dirty="0"/>
              <a:t>Note the greater the distance x</a:t>
            </a:r>
            <a:r>
              <a:rPr lang="en-GB" sz="2800" baseline="-25000" dirty="0"/>
              <a:t>0</a:t>
            </a:r>
            <a:r>
              <a:rPr lang="en-GB" sz="2800" dirty="0"/>
              <a:t> from mean,  the larger the error, i.e. best predictions in the ‘middle’ of the range and worse predictions at the ‘ends’.</a:t>
            </a:r>
          </a:p>
          <a:p>
            <a:pPr lvl="0"/>
            <a:r>
              <a:rPr lang="en-GB" sz="2800" dirty="0"/>
              <a:t>Predictions become worse the further away from the observed range of 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663DF98C-9DCE-4226-891E-3A04776DB9C3}"/>
                  </a:ext>
                </a:extLst>
              </p:cNvPr>
              <p:cNvSpPr txBox="1"/>
              <p:nvPr/>
            </p:nvSpPr>
            <p:spPr bwMode="auto">
              <a:xfrm>
                <a:off x="1209674" y="1432491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663DF98C-9DCE-4226-891E-3A04776D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9674" y="1432491"/>
                <a:ext cx="7250758" cy="19965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56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A346A2B-3F5E-4685-BEEE-146FDBB11F0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/>
              <a:t>So, the 100(1-</a:t>
            </a:r>
            <a:r>
              <a:rPr lang="en-GB" sz="2800">
                <a:sym typeface="Symbol"/>
              </a:rPr>
              <a:t>)% confidence interval </a:t>
            </a:r>
            <a:r>
              <a:rPr lang="en-GB" sz="2800"/>
              <a:t>for the </a:t>
            </a:r>
            <a:r>
              <a:rPr lang="en-GB" sz="2800" b="1">
                <a:solidFill>
                  <a:srgbClr val="F00F2C"/>
                </a:solidFill>
              </a:rPr>
              <a:t>mean</a:t>
            </a:r>
            <a:r>
              <a:rPr lang="en-GB" sz="2800"/>
              <a:t> value of y when x = x</a:t>
            </a:r>
            <a:r>
              <a:rPr lang="en-GB" sz="2800" baseline="-25000"/>
              <a:t>0</a:t>
            </a:r>
            <a:r>
              <a:rPr lang="en-GB" sz="2800"/>
              <a:t> is </a:t>
            </a:r>
          </a:p>
          <a:p>
            <a:pPr lvl="0">
              <a:spcAft>
                <a:spcPts val="1800"/>
              </a:spcAft>
            </a:pPr>
            <a:endParaRPr lang="en-GB" sz="2800"/>
          </a:p>
          <a:p>
            <a:pPr lvl="0">
              <a:spcAft>
                <a:spcPts val="1800"/>
              </a:spcAft>
            </a:pPr>
            <a:endParaRPr lang="en-GB" sz="280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1">
                <a:extLst>
                  <a:ext uri="{FF2B5EF4-FFF2-40B4-BE49-F238E27FC236}">
                    <a16:creationId xmlns:a16="http://schemas.microsoft.com/office/drawing/2014/main" id="{B749C8A8-BCE4-4F46-818A-A9ADD3A5D1E0}"/>
                  </a:ext>
                </a:extLst>
              </p:cNvPr>
              <p:cNvSpPr txBox="1"/>
              <p:nvPr/>
            </p:nvSpPr>
            <p:spPr bwMode="auto">
              <a:xfrm>
                <a:off x="1492250" y="2364556"/>
                <a:ext cx="6464126" cy="5603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/>
              </a:p>
            </p:txBody>
          </p:sp>
        </mc:Choice>
        <mc:Fallback xmlns="">
          <p:sp>
            <p:nvSpPr>
              <p:cNvPr id="3" name="Object 21">
                <a:extLst>
                  <a:ext uri="{FF2B5EF4-FFF2-40B4-BE49-F238E27FC236}">
                    <a16:creationId xmlns:a16="http://schemas.microsoft.com/office/drawing/2014/main" id="{B749C8A8-BCE4-4F46-818A-A9ADD3A5D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2250" y="2364556"/>
                <a:ext cx="6464126" cy="560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22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603ABEC-6F50-4D96-875E-BD33DD323924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11227448" cy="55443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So a 95% CI for the mean life expectancy of countries with log(GNP) = 10 is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	 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       =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).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u="sng" dirty="0"/>
              <a:t>Note:</a:t>
            </a:r>
            <a:r>
              <a:rPr lang="en-GB" sz="2800" dirty="0"/>
              <a:t> R calculates the estimated standard error for the predicted </a:t>
            </a:r>
            <a:r>
              <a:rPr lang="en-GB" sz="2800" b="1" dirty="0">
                <a:solidFill>
                  <a:srgbClr val="F00F2C"/>
                </a:solidFill>
              </a:rPr>
              <a:t>mean</a:t>
            </a:r>
            <a:r>
              <a:rPr lang="en-GB" sz="2800" dirty="0"/>
              <a:t> y value and the CI at every </a:t>
            </a:r>
            <a:r>
              <a:rPr lang="en-GB" sz="2800" b="1" u="sng" dirty="0"/>
              <a:t>observed</a:t>
            </a:r>
            <a:r>
              <a:rPr lang="en-GB" sz="2800" dirty="0"/>
              <a:t> value of x</a:t>
            </a:r>
            <a:r>
              <a:rPr lang="en-GB" sz="2800" i="1" dirty="0"/>
              <a:t> </a:t>
            </a:r>
            <a:r>
              <a:rPr lang="en-GB" sz="2800" dirty="0"/>
              <a:t>in your dataset.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9752CEC3-45E0-4FF7-A2EB-590736070348}"/>
                  </a:ext>
                </a:extLst>
              </p:cNvPr>
              <p:cNvSpPr txBox="1"/>
              <p:nvPr/>
            </p:nvSpPr>
            <p:spPr bwMode="auto">
              <a:xfrm>
                <a:off x="323850" y="1946085"/>
                <a:ext cx="10373357" cy="172084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25.473 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4.780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1.987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5.761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den>
                          </m:f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(10−7.512</m:t>
                              </m:r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243.45</m:t>
                              </m:r>
                            </m:den>
                          </m:f>
                        </m:e>
                      </m:ra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=73.273  ±  2.184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9752CEC3-45E0-4FF7-A2EB-59073607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1946085"/>
                <a:ext cx="10373357" cy="1720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671F3058-D3D4-4555-8740-681D3C64B520}"/>
              </a:ext>
            </a:extLst>
          </p:cNvPr>
          <p:cNvSpPr txBox="1">
            <a:spLocks noChangeArrowheads="1"/>
          </p:cNvSpPr>
          <p:nvPr/>
        </p:nvSpPr>
        <p:spPr>
          <a:xfrm>
            <a:off x="2581858" y="333127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Life Expectancy </a:t>
            </a:r>
            <a:endParaRPr 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78783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5F801-3F27-43CF-AA8B-8718ED86C369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8016B-3CAB-46F8-A103-642128C727F6}"/>
              </a:ext>
            </a:extLst>
          </p:cNvPr>
          <p:cNvSpPr txBox="1"/>
          <p:nvPr/>
        </p:nvSpPr>
        <p:spPr>
          <a:xfrm>
            <a:off x="6869968" y="1427584"/>
            <a:ext cx="40892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For Log GNP = 10,</a:t>
            </a:r>
          </a:p>
          <a:p>
            <a:endParaRPr lang="en-US" sz="2800" dirty="0"/>
          </a:p>
          <a:p>
            <a:r>
              <a:rPr lang="en-GB" sz="2800" dirty="0"/>
              <a:t>CI of mean is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94512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5352FF-42A1-4A45-8F30-6CA25245469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Prediction: Individual Values of 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C2D3449-1D76-48C3-B886-5C5BCE3D6C6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28800"/>
            <a:ext cx="8496300" cy="46096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We can also predict a future or unknown value of y given x = x</a:t>
            </a:r>
            <a:r>
              <a:rPr lang="en-GB" sz="2800" baseline="-25000" dirty="0"/>
              <a:t>0</a:t>
            </a:r>
            <a:r>
              <a:rPr lang="en-GB" sz="2800" dirty="0"/>
              <a:t> and construct an interval for this prediction.  The predicted value is again given by</a:t>
            </a:r>
          </a:p>
          <a:p>
            <a:pPr lvl="0">
              <a:spcAft>
                <a:spcPts val="600"/>
              </a:spcAft>
            </a:pPr>
            <a:r>
              <a:rPr lang="en-GB" sz="2800" b="1" dirty="0"/>
              <a:t>	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8C92BD94-F59B-4628-BD29-2381FCE95C10}"/>
                  </a:ext>
                </a:extLst>
              </p:cNvPr>
              <p:cNvSpPr txBox="1"/>
              <p:nvPr/>
            </p:nvSpPr>
            <p:spPr bwMode="auto">
              <a:xfrm>
                <a:off x="2123728" y="3272004"/>
                <a:ext cx="4176464" cy="791681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8C92BD94-F59B-4628-BD29-2381FCE9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3272004"/>
                <a:ext cx="4176464" cy="791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34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>
            <a:extLst>
              <a:ext uri="{FF2B5EF4-FFF2-40B4-BE49-F238E27FC236}">
                <a16:creationId xmlns:a16="http://schemas.microsoft.com/office/drawing/2014/main" id="{132921F4-8484-4819-BC10-09236833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8" y="1767207"/>
            <a:ext cx="6767902" cy="461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DEAB8-55CF-4A85-8E5C-DC4AD50FAB67}"/>
              </a:ext>
            </a:extLst>
          </p:cNvPr>
          <p:cNvSpPr txBox="1"/>
          <p:nvPr/>
        </p:nvSpPr>
        <p:spPr>
          <a:xfrm>
            <a:off x="7507472" y="1659285"/>
            <a:ext cx="44258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2400"/>
              </a:spcBef>
            </a:pPr>
            <a:r>
              <a:rPr lang="en-GB" sz="2800" dirty="0"/>
              <a:t>But, </a:t>
            </a:r>
            <a:r>
              <a:rPr lang="en-GB" sz="2800" b="1" dirty="0">
                <a:solidFill>
                  <a:srgbClr val="F00F2C"/>
                </a:solidFill>
              </a:rPr>
              <a:t>the interval is not the same</a:t>
            </a:r>
            <a:r>
              <a:rPr lang="en-GB" sz="2800" dirty="0">
                <a:solidFill>
                  <a:srgbClr val="F00F2C"/>
                </a:solidFill>
              </a:rPr>
              <a:t> </a:t>
            </a:r>
            <a:r>
              <a:rPr lang="en-GB" sz="2800" dirty="0"/>
              <a:t>as that for the mean of y at x</a:t>
            </a:r>
            <a:r>
              <a:rPr lang="en-GB" sz="2800" baseline="-25000" dirty="0"/>
              <a:t>0</a:t>
            </a:r>
            <a:r>
              <a:rPr lang="en-GB" sz="2800" dirty="0"/>
              <a:t> since a future value of y is assumed to be normally distributed about the line and so the extra variation about the line must be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299989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E957AB7-55B0-41D1-98CE-965071F5CD9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505"/>
            <a:ext cx="8352606" cy="5184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 dirty="0"/>
              <a:t>The </a:t>
            </a:r>
            <a:r>
              <a:rPr lang="en-GB" sz="2800" dirty="0">
                <a:solidFill>
                  <a:srgbClr val="FF0000"/>
                </a:solidFill>
              </a:rPr>
              <a:t>estimated standard error for mean</a:t>
            </a:r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endParaRPr lang="en-GB" sz="2800" dirty="0"/>
          </a:p>
          <a:p>
            <a:pPr lvl="0">
              <a:spcAft>
                <a:spcPts val="2400"/>
              </a:spcAft>
            </a:pPr>
            <a:r>
              <a:rPr lang="en-GB" sz="2800" dirty="0"/>
              <a:t>The </a:t>
            </a:r>
            <a:r>
              <a:rPr lang="en-GB" sz="2800" dirty="0">
                <a:solidFill>
                  <a:srgbClr val="FF0000"/>
                </a:solidFill>
              </a:rPr>
              <a:t>estimated standard error for individual prediction </a:t>
            </a:r>
            <a:r>
              <a:rPr lang="en-GB" sz="2800" dirty="0"/>
              <a:t>is</a:t>
            </a:r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  <a:p>
            <a:pPr lvl="0">
              <a:spcAft>
                <a:spcPts val="1800"/>
              </a:spcAft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FCEBE83E-1FEB-4908-96E9-526C34890ADF}"/>
                  </a:ext>
                </a:extLst>
              </p:cNvPr>
              <p:cNvSpPr txBox="1"/>
              <p:nvPr/>
            </p:nvSpPr>
            <p:spPr bwMode="auto">
              <a:xfrm>
                <a:off x="1272496" y="5046929"/>
                <a:ext cx="7665218" cy="19970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FCEBE83E-1FEB-4908-96E9-526C3489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2496" y="5046929"/>
                <a:ext cx="7665218" cy="1997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DBD0347D-909C-4A6E-A5B4-2995B702427C}"/>
                  </a:ext>
                </a:extLst>
              </p:cNvPr>
              <p:cNvSpPr txBox="1"/>
              <p:nvPr/>
            </p:nvSpPr>
            <p:spPr bwMode="auto">
              <a:xfrm>
                <a:off x="1163021" y="1693748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19">
                <a:extLst>
                  <a:ext uri="{FF2B5EF4-FFF2-40B4-BE49-F238E27FC236}">
                    <a16:creationId xmlns:a16="http://schemas.microsoft.com/office/drawing/2014/main" id="{DBD0347D-909C-4A6E-A5B4-2995B702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021" y="1693748"/>
                <a:ext cx="7250758" cy="1996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0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29DFF0-59CD-4048-B9B1-178D2F1FB035}"/>
              </a:ext>
            </a:extLst>
          </p:cNvPr>
          <p:cNvSpPr txBox="1">
            <a:spLocks noChangeArrowheads="1"/>
          </p:cNvSpPr>
          <p:nvPr/>
        </p:nvSpPr>
        <p:spPr>
          <a:xfrm>
            <a:off x="2824454" y="333127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Life Expectancy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FF6F97D-488F-4A83-9323-EEBB9A8217D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264179"/>
            <a:ext cx="10247734" cy="44644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A 95% CI for the life expectancy of a particular country with log(GNP) = 10 is</a:t>
            </a:r>
          </a:p>
          <a:p>
            <a:pPr lvl="0"/>
            <a:endParaRPr lang="en-GB" sz="2800" dirty="0"/>
          </a:p>
          <a:p>
            <a:pPr lvl="0"/>
            <a:endParaRPr lang="en-GB" sz="2800" dirty="0"/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	 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r>
              <a:rPr lang="en-GB" sz="2800" dirty="0"/>
              <a:t>            = (</a:t>
            </a:r>
            <a:r>
              <a:rPr lang="en-GB" sz="2800" b="1" dirty="0">
                <a:solidFill>
                  <a:srgbClr val="F00F2C"/>
                </a:solidFill>
              </a:rPr>
              <a:t>61.62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84.93</a:t>
            </a:r>
            <a:r>
              <a:rPr lang="en-GB" sz="2800" dirty="0"/>
              <a:t>).</a:t>
            </a:r>
          </a:p>
          <a:p>
            <a:pPr lvl="0"/>
            <a:r>
              <a:rPr lang="en-GB" sz="2800" dirty="0"/>
              <a:t>Compare this with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b="1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 for the mean value at log(GNP) = 10.</a:t>
            </a:r>
          </a:p>
          <a:p>
            <a:pPr lvl="0">
              <a:spcBef>
                <a:spcPts val="1200"/>
              </a:spcBef>
              <a:spcAft>
                <a:spcPts val="2400"/>
              </a:spcAft>
            </a:pPr>
            <a:endParaRPr lang="en-GB" sz="2800" dirty="0"/>
          </a:p>
          <a:p>
            <a:pPr lvl="0"/>
            <a:r>
              <a:rPr lang="en-GB" sz="2800" dirty="0"/>
              <a:t>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17">
                <a:extLst>
                  <a:ext uri="{FF2B5EF4-FFF2-40B4-BE49-F238E27FC236}">
                    <a16:creationId xmlns:a16="http://schemas.microsoft.com/office/drawing/2014/main" id="{C9EC4CB9-5D0E-4049-8A56-E524E7188A27}"/>
                  </a:ext>
                </a:extLst>
              </p:cNvPr>
              <p:cNvSpPr txBox="1"/>
              <p:nvPr/>
            </p:nvSpPr>
            <p:spPr bwMode="auto">
              <a:xfrm>
                <a:off x="799710" y="2519586"/>
                <a:ext cx="10938199" cy="144932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25.473 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4.780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1.987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5.761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nl-NL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den>
                          </m:f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(10−7.512</m:t>
                              </m:r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l-NL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243.45</m:t>
                              </m:r>
                            </m:den>
                          </m:f>
                        </m:e>
                      </m:ra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nl-NL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=73.273±11.654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4" name="Object 17">
                <a:extLst>
                  <a:ext uri="{FF2B5EF4-FFF2-40B4-BE49-F238E27FC236}">
                    <a16:creationId xmlns:a16="http://schemas.microsoft.com/office/drawing/2014/main" id="{C9EC4CB9-5D0E-4049-8A56-E524E7188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9710" y="2519586"/>
                <a:ext cx="10938199" cy="1449322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30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5A3F8B22-FF09-4782-8BF7-24F7724291AC}"/>
              </a:ext>
            </a:extLst>
          </p:cNvPr>
          <p:cNvSpPr txBox="1">
            <a:spLocks noChangeArrowheads="1"/>
          </p:cNvSpPr>
          <p:nvPr/>
        </p:nvSpPr>
        <p:spPr>
          <a:xfrm>
            <a:off x="357187" y="1628775"/>
            <a:ext cx="9596281" cy="44640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800"/>
              </a:spcAft>
            </a:pPr>
            <a:r>
              <a:rPr lang="en-GB" sz="2800" dirty="0"/>
              <a:t>1. Linear regression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mean value of y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individual predictions of y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2. Classification by logistic regression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Introduction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- Confidence interval for 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3. Effect sizes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B410EAA-D1FB-48DD-9CF6-EDF315F2EC0A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613"/>
            <a:ext cx="8496300" cy="6477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Outline</a:t>
            </a:r>
            <a:endParaRPr lang="en-GB" sz="3100" b="1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B808DC6-AE1D-42F8-95BB-10DAA9877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4677" y="5135780"/>
            <a:ext cx="20722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algn="l">
              <a:lnSpc>
                <a:spcPct val="90000"/>
              </a:lnSpc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algn="l">
              <a:lnSpc>
                <a:spcPct val="90000"/>
              </a:lnSpc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algn="l">
              <a:lnSpc>
                <a:spcPct val="90000"/>
              </a:lnSpc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>
              <a:spcAft>
                <a:spcPct val="0"/>
              </a:spcAft>
              <a:buFontTx/>
              <a:buNone/>
            </a:pPr>
            <a:r>
              <a:rPr lang="en-GB" altLang="nl-NL" sz="2800" dirty="0"/>
              <a:t>logit(</a:t>
            </a:r>
            <a:r>
              <a:rPr lang="en-GB" altLang="nl-NL" sz="2800" i="1" dirty="0">
                <a:sym typeface="Symbol" pitchFamily="18" charset="2"/>
              </a:rPr>
              <a:t> [x</a:t>
            </a:r>
            <a:r>
              <a:rPr lang="en-GB" altLang="nl-NL" sz="2800" i="1" baseline="-25000" dirty="0">
                <a:sym typeface="Symbol" pitchFamily="18" charset="2"/>
              </a:rPr>
              <a:t>0</a:t>
            </a:r>
            <a:r>
              <a:rPr lang="en-GB" altLang="nl-NL" sz="2800" i="1" dirty="0">
                <a:sym typeface="Symbol" pitchFamily="18" charset="2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93793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5F801-3F27-43CF-AA8B-8718ED86C369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8016B-3CAB-46F8-A103-642128C727F6}"/>
              </a:ext>
            </a:extLst>
          </p:cNvPr>
          <p:cNvSpPr txBox="1"/>
          <p:nvPr/>
        </p:nvSpPr>
        <p:spPr>
          <a:xfrm>
            <a:off x="6879299" y="1483568"/>
            <a:ext cx="406550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For Log GNP = 10,</a:t>
            </a:r>
          </a:p>
          <a:p>
            <a:endParaRPr lang="en-US" sz="2800" dirty="0"/>
          </a:p>
          <a:p>
            <a:r>
              <a:rPr lang="en-GB" sz="2800" dirty="0"/>
              <a:t>CI of mean is (</a:t>
            </a:r>
            <a:r>
              <a:rPr lang="en-GB" sz="2800" b="1" dirty="0">
                <a:solidFill>
                  <a:srgbClr val="F00F2C"/>
                </a:solidFill>
              </a:rPr>
              <a:t>71.09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75.46</a:t>
            </a:r>
            <a:r>
              <a:rPr lang="en-GB" sz="2800" dirty="0"/>
              <a:t>),</a:t>
            </a:r>
          </a:p>
          <a:p>
            <a:endParaRPr lang="en-GB" sz="2800" dirty="0"/>
          </a:p>
          <a:p>
            <a:r>
              <a:rPr lang="en-GB" sz="2800" dirty="0"/>
              <a:t>CI of individual prediction is (</a:t>
            </a:r>
            <a:r>
              <a:rPr lang="en-GB" sz="2800" b="1" dirty="0">
                <a:solidFill>
                  <a:srgbClr val="F00F2C"/>
                </a:solidFill>
              </a:rPr>
              <a:t>61.62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F00F2C"/>
                </a:solidFill>
              </a:rPr>
              <a:t>84.93</a:t>
            </a:r>
            <a:r>
              <a:rPr lang="en-GB" sz="2800" dirty="0"/>
              <a:t>). 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31637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1</a:t>
            </a:r>
            <a:r>
              <a:rPr lang="en-US" sz="3200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There</a:t>
            </a:r>
            <a:r>
              <a:rPr lang="nl-NL" sz="2400" dirty="0"/>
              <a:t> is a </a:t>
            </a:r>
            <a:r>
              <a:rPr lang="nl-NL" sz="2400" dirty="0" err="1"/>
              <a:t>difference</a:t>
            </a:r>
            <a:r>
              <a:rPr lang="nl-NL" sz="2400" dirty="0"/>
              <a:t> </a:t>
            </a:r>
            <a:r>
              <a:rPr lang="nl-NL" sz="2400" dirty="0" err="1"/>
              <a:t>between</a:t>
            </a:r>
            <a:r>
              <a:rPr lang="nl-NL" sz="2400" dirty="0"/>
              <a:t> CI for </a:t>
            </a:r>
            <a:r>
              <a:rPr lang="nl-NL" sz="2400" dirty="0" err="1">
                <a:solidFill>
                  <a:srgbClr val="FF0000"/>
                </a:solidFill>
              </a:rPr>
              <a:t>predicted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mean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/>
              <a:t>and CI for </a:t>
            </a:r>
            <a:r>
              <a:rPr lang="nl-NL" sz="2400" dirty="0" err="1">
                <a:solidFill>
                  <a:srgbClr val="FF0000"/>
                </a:solidFill>
              </a:rPr>
              <a:t>predicted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individual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value</a:t>
            </a:r>
            <a:r>
              <a:rPr lang="nl-NL" sz="2400" dirty="0"/>
              <a:t>,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Where</a:t>
            </a:r>
            <a:r>
              <a:rPr lang="nl-NL" sz="2400" dirty="0"/>
              <a:t> the </a:t>
            </a:r>
            <a:r>
              <a:rPr lang="nl-NL" sz="2400" dirty="0" err="1">
                <a:solidFill>
                  <a:srgbClr val="FF0000"/>
                </a:solidFill>
              </a:rPr>
              <a:t>latter</a:t>
            </a:r>
            <a:r>
              <a:rPr lang="nl-NL" sz="2400" dirty="0"/>
              <a:t> is </a:t>
            </a:r>
            <a:r>
              <a:rPr lang="nl-NL" sz="2400" dirty="0" err="1"/>
              <a:t>much</a:t>
            </a:r>
            <a:r>
              <a:rPr lang="nl-NL" sz="2400" dirty="0"/>
              <a:t> </a:t>
            </a:r>
            <a:r>
              <a:rPr lang="nl-NL" sz="2400" dirty="0" err="1">
                <a:solidFill>
                  <a:srgbClr val="FF0000"/>
                </a:solidFill>
              </a:rPr>
              <a:t>larger</a:t>
            </a:r>
            <a:r>
              <a:rPr lang="nl-NL" sz="2400" dirty="0"/>
              <a:t>, 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And with </a:t>
            </a:r>
            <a:r>
              <a:rPr lang="nl-NL" sz="2400" dirty="0" err="1"/>
              <a:t>larger</a:t>
            </a:r>
            <a:r>
              <a:rPr lang="nl-NL" sz="2400" dirty="0"/>
              <a:t> n, CI for </a:t>
            </a:r>
            <a:r>
              <a:rPr lang="nl-NL" sz="2400" dirty="0" err="1"/>
              <a:t>predicted</a:t>
            </a:r>
            <a:r>
              <a:rPr lang="nl-NL" sz="2400" dirty="0"/>
              <a:t> </a:t>
            </a:r>
            <a:r>
              <a:rPr lang="nl-NL" sz="2400" dirty="0" err="1"/>
              <a:t>mean</a:t>
            </a:r>
            <a:r>
              <a:rPr lang="nl-NL" sz="2400" dirty="0"/>
              <a:t> </a:t>
            </a:r>
            <a:r>
              <a:rPr lang="nl-NL" sz="2400" dirty="0" err="1"/>
              <a:t>vanishes</a:t>
            </a:r>
            <a:r>
              <a:rPr lang="nl-NL" sz="2400" dirty="0"/>
              <a:t> as </a:t>
            </a:r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CI </a:t>
            </a:r>
            <a:r>
              <a:rPr lang="nl-NL" sz="2400" dirty="0" err="1"/>
              <a:t>depends</a:t>
            </a:r>
            <a:r>
              <a:rPr lang="nl-NL" sz="2400" dirty="0"/>
              <a:t> on </a:t>
            </a:r>
            <a:r>
              <a:rPr lang="nl-NL" sz="2400" dirty="0" err="1"/>
              <a:t>distance</a:t>
            </a:r>
            <a:r>
              <a:rPr lang="nl-NL" sz="2400" dirty="0"/>
              <a:t> x-</a:t>
            </a:r>
            <a:r>
              <a:rPr lang="nl-NL" sz="2400" dirty="0" err="1"/>
              <a:t>value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mean</a:t>
            </a:r>
            <a:r>
              <a:rPr lang="nl-NL" sz="2400" dirty="0"/>
              <a:t> of x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The </a:t>
            </a:r>
            <a:r>
              <a:rPr lang="nl-NL" sz="2400" dirty="0" err="1"/>
              <a:t>further</a:t>
            </a:r>
            <a:r>
              <a:rPr lang="nl-NL" sz="2400" dirty="0"/>
              <a:t> </a:t>
            </a:r>
            <a:r>
              <a:rPr lang="nl-NL" sz="2400" dirty="0" err="1"/>
              <a:t>away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the </a:t>
            </a:r>
            <a:r>
              <a:rPr lang="nl-NL" sz="2400" dirty="0" err="1"/>
              <a:t>mean</a:t>
            </a:r>
            <a:r>
              <a:rPr lang="nl-NL" sz="2400" dirty="0"/>
              <a:t>, the </a:t>
            </a:r>
            <a:r>
              <a:rPr lang="nl-NL" sz="2400" dirty="0" err="1"/>
              <a:t>larger</a:t>
            </a:r>
            <a:r>
              <a:rPr lang="nl-NL" sz="2400" dirty="0"/>
              <a:t> the </a:t>
            </a:r>
            <a:r>
              <a:rPr lang="nl-NL" sz="2400" dirty="0" err="1"/>
              <a:t>CI’s</a:t>
            </a:r>
            <a:r>
              <a:rPr lang="nl-NL" sz="2400" dirty="0"/>
              <a:t>,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As </a:t>
            </a:r>
            <a:r>
              <a:rPr lang="nl-NL" sz="2400" dirty="0" err="1"/>
              <a:t>regression</a:t>
            </a:r>
            <a:r>
              <a:rPr lang="nl-NL" sz="2400" dirty="0"/>
              <a:t> line </a:t>
            </a:r>
            <a:r>
              <a:rPr lang="nl-NL" sz="2400" dirty="0" err="1"/>
              <a:t>wiggles</a:t>
            </a:r>
            <a:r>
              <a:rPr lang="nl-NL" sz="2400" dirty="0"/>
              <a:t> more at </a:t>
            </a:r>
            <a:r>
              <a:rPr lang="nl-NL" sz="2400" dirty="0" err="1"/>
              <a:t>extremes</a:t>
            </a: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Do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predict</a:t>
            </a:r>
            <a:r>
              <a:rPr lang="nl-NL" sz="2400" dirty="0"/>
              <a:t> </a:t>
            </a:r>
            <a:r>
              <a:rPr lang="nl-NL" sz="2400" dirty="0" err="1"/>
              <a:t>outside</a:t>
            </a:r>
            <a:r>
              <a:rPr lang="nl-NL" sz="2400" dirty="0"/>
              <a:t> range of </a:t>
            </a:r>
            <a:r>
              <a:rPr lang="nl-NL" sz="2400" dirty="0" err="1"/>
              <a:t>x’s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1BC826DA-9C42-4464-81D0-8C6A1D86E26C}"/>
                  </a:ext>
                </a:extLst>
              </p:cNvPr>
              <p:cNvSpPr txBox="1"/>
              <p:nvPr/>
            </p:nvSpPr>
            <p:spPr bwMode="auto">
              <a:xfrm>
                <a:off x="6097587" y="3093340"/>
                <a:ext cx="7250758" cy="199650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)  =  </m:t>
                      </m:r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nl-NL" sz="2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l-NL" sz="28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  <m:e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nl-NL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NL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nl-NL" sz="2800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19">
                <a:extLst>
                  <a:ext uri="{FF2B5EF4-FFF2-40B4-BE49-F238E27FC236}">
                    <a16:creationId xmlns:a16="http://schemas.microsoft.com/office/drawing/2014/main" id="{1BC826DA-9C42-4464-81D0-8C6A1D86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7587" y="3093340"/>
                <a:ext cx="7250758" cy="19965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59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C2669-EBC0-4E32-8E47-77A637589B35}"/>
              </a:ext>
            </a:extLst>
          </p:cNvPr>
          <p:cNvSpPr txBox="1"/>
          <p:nvPr/>
        </p:nvSpPr>
        <p:spPr bwMode="auto">
          <a:xfrm>
            <a:off x="1098291" y="1103992"/>
            <a:ext cx="8496300" cy="389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2. Classification by logistic regression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Introduction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>
                <a:latin typeface="+mj-lt"/>
                <a:ea typeface="+mj-ea"/>
                <a:cs typeface="+mj-cs"/>
              </a:rPr>
              <a:t>Parameter </a:t>
            </a:r>
            <a:r>
              <a:rPr lang="nl-NL" sz="2800" b="1" dirty="0" err="1">
                <a:latin typeface="+mj-lt"/>
                <a:ea typeface="+mj-ea"/>
                <a:cs typeface="+mj-cs"/>
              </a:rPr>
              <a:t>interpretation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Classification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sz="2800" b="1" dirty="0" err="1">
                <a:latin typeface="+mj-lt"/>
                <a:ea typeface="+mj-ea"/>
                <a:cs typeface="+mj-cs"/>
              </a:rPr>
              <a:t>Prediction</a:t>
            </a:r>
            <a:endParaRPr lang="nl-NL" sz="2800" b="1" dirty="0">
              <a:latin typeface="+mj-lt"/>
              <a:ea typeface="+mj-ea"/>
              <a:cs typeface="+mj-cs"/>
            </a:endParaRPr>
          </a:p>
          <a:p>
            <a:pPr algn="l">
              <a:spcAft>
                <a:spcPts val="600"/>
              </a:spcAft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algn="l">
              <a:spcAft>
                <a:spcPts val="600"/>
              </a:spcAft>
            </a:pP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488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C2669-EBC0-4E32-8E47-77A637589B35}"/>
              </a:ext>
            </a:extLst>
          </p:cNvPr>
          <p:cNvSpPr txBox="1"/>
          <p:nvPr/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  <a:endParaRPr lang="nl-NL" sz="35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49FB0-0070-4DFE-B58D-5036F9077D0D}"/>
              </a:ext>
            </a:extLst>
          </p:cNvPr>
          <p:cNvSpPr txBox="1"/>
          <p:nvPr/>
        </p:nvSpPr>
        <p:spPr bwMode="auto">
          <a:xfrm>
            <a:off x="501132" y="1835150"/>
            <a:ext cx="417195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latin typeface="+mn-lt"/>
                <a:ea typeface="+mn-ea"/>
              </a:rPr>
              <a:t>Predict dichotomous outcome</a:t>
            </a:r>
          </a:p>
          <a:p>
            <a:pPr algn="l">
              <a:spcAft>
                <a:spcPts val="600"/>
              </a:spcAft>
            </a:pPr>
            <a:endParaRPr lang="en-US" sz="2800" dirty="0">
              <a:latin typeface="+mn-lt"/>
              <a:ea typeface="+mn-ea"/>
            </a:endParaRPr>
          </a:p>
          <a:p>
            <a:pPr algn="l">
              <a:spcAft>
                <a:spcPts val="600"/>
              </a:spcAft>
            </a:pPr>
            <a:r>
              <a:rPr lang="en-US" sz="2800" dirty="0">
                <a:latin typeface="+mn-lt"/>
                <a:ea typeface="+mn-ea"/>
              </a:rPr>
              <a:t>Non-linear function to predict probability of success </a:t>
            </a:r>
            <a:endParaRPr lang="nl-NL" sz="2800" dirty="0">
              <a:latin typeface="+mn-lt"/>
              <a:ea typeface="+mn-ea"/>
            </a:endParaRPr>
          </a:p>
        </p:txBody>
      </p:sp>
      <p:pic>
        <p:nvPicPr>
          <p:cNvPr id="4" name="Picture 6" descr="Logistic regression - Wikipedia">
            <a:extLst>
              <a:ext uri="{FF2B5EF4-FFF2-40B4-BE49-F238E27FC236}">
                <a16:creationId xmlns:a16="http://schemas.microsoft.com/office/drawing/2014/main" id="{8D93196F-BFEB-4721-85EF-146A9DEE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590" y="1232694"/>
            <a:ext cx="5786184" cy="418621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66301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72F9-D3BC-41EF-BF8C-6242476BA341}"/>
              </a:ext>
            </a:extLst>
          </p:cNvPr>
          <p:cNvSpPr txBox="1"/>
          <p:nvPr/>
        </p:nvSpPr>
        <p:spPr>
          <a:xfrm>
            <a:off x="755576" y="908720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Three equivalent ways to formulate logistic regression</a:t>
            </a:r>
            <a:endParaRPr lang="nl-NL" sz="28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4CF57-E405-4FE2-9AA0-3982AEE3B851}"/>
              </a:ext>
            </a:extLst>
          </p:cNvPr>
          <p:cNvSpPr txBox="1"/>
          <p:nvPr/>
        </p:nvSpPr>
        <p:spPr>
          <a:xfrm>
            <a:off x="673472" y="2422253"/>
            <a:ext cx="43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(1) Linear model for logit scale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4460974-00CF-47DF-9AD5-59B91CC07C0A}"/>
                  </a:ext>
                </a:extLst>
              </p:cNvPr>
              <p:cNvSpPr txBox="1"/>
              <p:nvPr/>
            </p:nvSpPr>
            <p:spPr bwMode="auto">
              <a:xfrm>
                <a:off x="1096963" y="3286665"/>
                <a:ext cx="6499373" cy="97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func>
                        <m:func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4460974-00CF-47DF-9AD5-59B91CC0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6963" y="3286665"/>
                <a:ext cx="6499373" cy="977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F7CB06-A801-48B7-8904-570D2C4D55DB}"/>
                  </a:ext>
                </a:extLst>
              </p:cNvPr>
              <p:cNvSpPr txBox="1"/>
              <p:nvPr/>
            </p:nvSpPr>
            <p:spPr bwMode="auto">
              <a:xfrm>
                <a:off x="3124200" y="4246239"/>
                <a:ext cx="6859413" cy="6818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F7CB06-A801-48B7-8904-570D2C4D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4200" y="4246239"/>
                <a:ext cx="6859413" cy="681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68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98BAF-E297-4053-8901-EE8CA433D5D2}"/>
              </a:ext>
            </a:extLst>
          </p:cNvPr>
          <p:cNvSpPr txBox="1"/>
          <p:nvPr/>
        </p:nvSpPr>
        <p:spPr>
          <a:xfrm>
            <a:off x="701260" y="1196752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(2) Model for odds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BF766AF2-5E2B-4946-BBEE-2BF36026ECE0}"/>
                  </a:ext>
                </a:extLst>
              </p:cNvPr>
              <p:cNvSpPr txBox="1"/>
              <p:nvPr/>
            </p:nvSpPr>
            <p:spPr bwMode="auto">
              <a:xfrm>
                <a:off x="1424236" y="1942498"/>
                <a:ext cx="7719764" cy="1201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sSup>
                        <m:sSup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BF766AF2-5E2B-4946-BBEE-2BF36026E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4236" y="1942498"/>
                <a:ext cx="7719764" cy="1201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155BE56-8367-4765-817F-50979BF5AF5E}"/>
              </a:ext>
            </a:extLst>
          </p:cNvPr>
          <p:cNvSpPr txBox="1"/>
          <p:nvPr/>
        </p:nvSpPr>
        <p:spPr>
          <a:xfrm>
            <a:off x="724485" y="3722576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(3) Model for probability</a:t>
            </a:r>
            <a:endParaRPr lang="nl-NL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CB47C57A-D82F-45CC-9B07-D5E3227BB70E}"/>
                  </a:ext>
                </a:extLst>
              </p:cNvPr>
              <p:cNvSpPr txBox="1"/>
              <p:nvPr/>
            </p:nvSpPr>
            <p:spPr bwMode="auto">
              <a:xfrm>
                <a:off x="1749624" y="4252719"/>
                <a:ext cx="7142856" cy="1408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 = </m:t>
                      </m:r>
                      <m:f>
                        <m:f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+...+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+...+</m:t>
                              </m:r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CB47C57A-D82F-45CC-9B07-D5E3227B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9624" y="4252719"/>
                <a:ext cx="7142856" cy="1408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9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CFB7887-AFED-4704-AC32-BCD3051348E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765175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Example : Birth weight 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AD6B542-734A-4C5E-9B68-E42B6642C68E}"/>
              </a:ext>
            </a:extLst>
          </p:cNvPr>
          <p:cNvSpPr txBox="1">
            <a:spLocks noChangeArrowheads="1"/>
          </p:cNvSpPr>
          <p:nvPr/>
        </p:nvSpPr>
        <p:spPr>
          <a:xfrm>
            <a:off x="250824" y="1673225"/>
            <a:ext cx="11580391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i="1" dirty="0"/>
              <a:t>Is the probability of a </a:t>
            </a:r>
            <a:r>
              <a:rPr lang="en-GB" altLang="nl-NL" sz="2800" i="1" dirty="0">
                <a:solidFill>
                  <a:srgbClr val="C00000"/>
                </a:solidFill>
              </a:rPr>
              <a:t>normal birth </a:t>
            </a:r>
            <a:r>
              <a:rPr lang="en-GB" altLang="nl-NL" sz="2800" i="1" dirty="0"/>
              <a:t>weight, as opposed to a low birth weight related to </a:t>
            </a:r>
            <a:r>
              <a:rPr lang="en-GB" altLang="nl-NL" sz="2800" i="1" dirty="0">
                <a:solidFill>
                  <a:srgbClr val="C00000"/>
                </a:solidFill>
              </a:rPr>
              <a:t>gestational age </a:t>
            </a:r>
            <a:r>
              <a:rPr lang="en-GB" altLang="nl-NL" sz="2800" i="1" dirty="0"/>
              <a:t>of the human foetus (number of weeks from conception to birth)?</a:t>
            </a:r>
          </a:p>
          <a:p>
            <a:pPr lvl="0">
              <a:lnSpc>
                <a:spcPct val="90000"/>
              </a:lnSpc>
            </a:pPr>
            <a:endParaRPr lang="en-GB" altLang="nl-NL" sz="2800" i="1" dirty="0"/>
          </a:p>
          <a:p>
            <a:pPr lvl="1">
              <a:buFontTx/>
              <a:buNone/>
            </a:pPr>
            <a:r>
              <a:rPr lang="en-GB" altLang="nl-NL" sz="2800" b="0" dirty="0"/>
              <a:t>Dependent variable is BWGHT, coded 1  =  normal ; 0  =  low</a:t>
            </a:r>
          </a:p>
          <a:p>
            <a:pPr lvl="1">
              <a:buFontTx/>
              <a:buNone/>
            </a:pPr>
            <a:r>
              <a:rPr lang="en-GB" altLang="nl-NL" sz="2800" b="0" dirty="0"/>
              <a:t>Independent variable (continuous) is GAGE</a:t>
            </a:r>
          </a:p>
          <a:p>
            <a:pPr lvl="1">
              <a:buFontTx/>
              <a:buNone/>
            </a:pPr>
            <a:endParaRPr lang="en-GB" altLang="nl-NL" sz="2800" b="0" dirty="0"/>
          </a:p>
          <a:p>
            <a:pPr lvl="1">
              <a:buFontTx/>
              <a:buNone/>
            </a:pPr>
            <a:r>
              <a:rPr lang="en-GB" altLang="nl-NL" sz="2800" b="0" dirty="0"/>
              <a:t>Data for 24 babies (7 of whom were classified as having low weight at birth).</a:t>
            </a:r>
          </a:p>
          <a:p>
            <a:pPr lvl="0">
              <a:lnSpc>
                <a:spcPct val="90000"/>
              </a:lnSpc>
              <a:buFontTx/>
              <a:buNone/>
            </a:pPr>
            <a:endParaRPr lang="en-GB" altLang="nl-NL" sz="2600" dirty="0"/>
          </a:p>
        </p:txBody>
      </p:sp>
    </p:spTree>
    <p:extLst>
      <p:ext uri="{BB962C8B-B14F-4D97-AF65-F5344CB8AC3E}">
        <p14:creationId xmlns:p14="http://schemas.microsoft.com/office/powerpoint/2010/main" val="269419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599196-F3D6-4866-A23B-E21F4FF3B74A}"/>
              </a:ext>
            </a:extLst>
          </p:cNvPr>
          <p:cNvSpPr txBox="1">
            <a:spLocks noChangeArrowheads="1"/>
          </p:cNvSpPr>
          <p:nvPr/>
        </p:nvSpPr>
        <p:spPr>
          <a:xfrm>
            <a:off x="306388" y="47625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/>
              <a:t>Model with GAGE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5E260AC-E68B-4A0E-9D77-F366264A064D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114425"/>
            <a:ext cx="8586788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R output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1800" dirty="0"/>
              <a:t>Our fitted regression model is</a:t>
            </a:r>
          </a:p>
          <a:p>
            <a:pPr lvl="0">
              <a:lnSpc>
                <a:spcPct val="90000"/>
              </a:lnSpc>
            </a:pPr>
            <a:endParaRPr lang="en-GB" altLang="nl-NL" sz="1800" dirty="0"/>
          </a:p>
          <a:p>
            <a:pPr lvl="0">
              <a:lnSpc>
                <a:spcPct val="90000"/>
              </a:lnSpc>
            </a:pPr>
            <a:endParaRPr lang="en-GB" altLang="nl-NL" sz="3600" dirty="0"/>
          </a:p>
          <a:p>
            <a:pPr lvl="0">
              <a:lnSpc>
                <a:spcPct val="90000"/>
              </a:lnSpc>
            </a:pPr>
            <a:endParaRPr lang="en-GB" altLang="nl-NL" sz="3600" dirty="0"/>
          </a:p>
        </p:txBody>
      </p:sp>
      <p:pic>
        <p:nvPicPr>
          <p:cNvPr id="4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76EBF9E-8C1F-4B9C-B2EB-758294BD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04" y="1291499"/>
            <a:ext cx="6845626" cy="5645876"/>
          </a:xfrm>
          <a:prstGeom prst="rect">
            <a:avLst/>
          </a:prstGeom>
        </p:spPr>
      </p:pic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8A8BD96A-6F7B-4BEA-900D-CDE1108C4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853399"/>
              </p:ext>
            </p:extLst>
          </p:nvPr>
        </p:nvGraphicFramePr>
        <p:xfrm>
          <a:off x="335803" y="3912629"/>
          <a:ext cx="3312368" cy="403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4" imgW="1857232" imgH="142732" progId="Equation.3">
                  <p:embed/>
                </p:oleObj>
              </mc:Choice>
              <mc:Fallback>
                <p:oleObj name="Equation" r:id="rId4" imgW="1857232" imgH="142732" progId="Equation.3">
                  <p:embed/>
                  <p:pic>
                    <p:nvPicPr>
                      <p:cNvPr id="450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803" y="3912629"/>
                        <a:ext cx="3312368" cy="403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108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4DB762-EC09-41A4-9D50-397C06029282}"/>
              </a:ext>
            </a:extLst>
          </p:cNvPr>
          <p:cNvSpPr txBox="1">
            <a:spLocks noChangeArrowheads="1"/>
          </p:cNvSpPr>
          <p:nvPr/>
        </p:nvSpPr>
        <p:spPr>
          <a:xfrm>
            <a:off x="1849437" y="56923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logit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59ADFB4-4D03-4FDB-A594-A51C8BEE9154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484313"/>
            <a:ext cx="8496300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altLang="nl-NL" sz="2800" dirty="0"/>
              <a:t>A unit increase in </a:t>
            </a:r>
            <a:r>
              <a:rPr lang="en-GB" altLang="nl-NL" sz="2800" i="1" dirty="0"/>
              <a:t>X</a:t>
            </a:r>
            <a:r>
              <a:rPr lang="en-GB" altLang="nl-NL" sz="2800" dirty="0"/>
              <a:t> increases logit(</a:t>
            </a:r>
            <a:r>
              <a:rPr lang="en-GB" altLang="nl-NL" sz="2800" i="1" dirty="0"/>
              <a:t>p</a:t>
            </a:r>
            <a:r>
              <a:rPr lang="en-GB" altLang="nl-NL" sz="2800" dirty="0"/>
              <a:t>) by </a:t>
            </a:r>
            <a:r>
              <a:rPr lang="el-GR" altLang="nl-NL" sz="2800" i="1" dirty="0"/>
              <a:t>β</a:t>
            </a:r>
            <a:r>
              <a:rPr lang="en-GB" altLang="nl-NL" sz="2800" baseline="-25000" dirty="0"/>
              <a:t>1</a:t>
            </a:r>
          </a:p>
          <a:p>
            <a:pPr lvl="0"/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>
                <a:solidFill>
                  <a:srgbClr val="C00000"/>
                </a:solidFill>
              </a:rPr>
              <a:t>Birth weight</a:t>
            </a:r>
            <a:endParaRPr lang="en-GB" altLang="nl-NL" sz="2800" b="1" dirty="0">
              <a:solidFill>
                <a:srgbClr val="C00000"/>
              </a:solidFill>
            </a:endParaRPr>
          </a:p>
          <a:p>
            <a:pPr lvl="0">
              <a:lnSpc>
                <a:spcPct val="90000"/>
              </a:lnSpc>
            </a:pPr>
            <a:endParaRPr lang="en-GB" altLang="nl-NL" sz="2800" b="1" dirty="0"/>
          </a:p>
          <a:p>
            <a:pPr lvl="1"/>
            <a:r>
              <a:rPr lang="en-GB" altLang="nl-NL" sz="2800" b="0" dirty="0"/>
              <a:t>for every extra week of gestational age, the </a:t>
            </a:r>
            <a:r>
              <a:rPr lang="en-GB" altLang="nl-NL" sz="2800" b="0" i="1" dirty="0"/>
              <a:t>logit</a:t>
            </a:r>
            <a:r>
              <a:rPr lang="en-GB" altLang="nl-NL" sz="2800" b="0" dirty="0"/>
              <a:t> of the probability of a normal birth weight increase by 1.31 units, on average</a:t>
            </a:r>
          </a:p>
          <a:p>
            <a:pPr lvl="1"/>
            <a:endParaRPr lang="en-GB" altLang="nl-NL" sz="2800" b="0" dirty="0"/>
          </a:p>
          <a:p>
            <a:pPr lvl="1">
              <a:buFontTx/>
              <a:buNone/>
            </a:pPr>
            <a:r>
              <a:rPr lang="en-GB" altLang="nl-NL" sz="2800" b="0" dirty="0">
                <a:solidFill>
                  <a:srgbClr val="C00000"/>
                </a:solidFill>
              </a:rPr>
              <a:t>OR</a:t>
            </a:r>
          </a:p>
          <a:p>
            <a:pPr lvl="1"/>
            <a:r>
              <a:rPr lang="en-GB" altLang="nl-NL" sz="2800" b="0" dirty="0"/>
              <a:t>a unit increase in GAGE increases the log odds of normal birth weight by 1.313, on average.</a:t>
            </a:r>
          </a:p>
          <a:p>
            <a:pPr lvl="0">
              <a:lnSpc>
                <a:spcPct val="90000"/>
              </a:lnSpc>
            </a:pPr>
            <a:endParaRPr lang="en-US" altLang="nl-NL" sz="3100" dirty="0"/>
          </a:p>
        </p:txBody>
      </p:sp>
    </p:spTree>
    <p:extLst>
      <p:ext uri="{BB962C8B-B14F-4D97-AF65-F5344CB8AC3E}">
        <p14:creationId xmlns:p14="http://schemas.microsoft.com/office/powerpoint/2010/main" val="143532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3E3434-A10E-45C2-A2EA-F6B6205E4CAC}"/>
              </a:ext>
            </a:extLst>
          </p:cNvPr>
          <p:cNvSpPr txBox="1">
            <a:spLocks noChangeArrowheads="1"/>
          </p:cNvSpPr>
          <p:nvPr/>
        </p:nvSpPr>
        <p:spPr>
          <a:xfrm>
            <a:off x="1548333" y="389311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34E8B0A-7A18-49D3-9715-A731822B2049}"/>
              </a:ext>
            </a:extLst>
          </p:cNvPr>
          <p:cNvSpPr txBox="1">
            <a:spLocks/>
          </p:cNvSpPr>
          <p:nvPr/>
        </p:nvSpPr>
        <p:spPr bwMode="auto">
          <a:xfrm>
            <a:off x="395288" y="1484312"/>
            <a:ext cx="10661488" cy="51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 marL="342900" indent="-342900" algn="l"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1pPr>
            <a:lvl2pPr marL="742950" indent="-285750" algn="l">
              <a:lnSpc>
                <a:spcPct val="90000"/>
              </a:lnSpc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3pPr>
            <a:lvl4pPr marL="1600200" indent="-228600" algn="l">
              <a:lnSpc>
                <a:spcPct val="90000"/>
              </a:lnSpc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4pPr>
            <a:lvl5pPr marL="2057400" indent="-228600" algn="l">
              <a:lnSpc>
                <a:spcPct val="90000"/>
              </a:lnSpc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Georgia" pitchFamily="18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nl-NL" sz="2800" dirty="0"/>
              <a:t>On the odds scale:</a:t>
            </a:r>
          </a:p>
          <a:p>
            <a:pPr>
              <a:lnSpc>
                <a:spcPct val="90000"/>
              </a:lnSpc>
            </a:pPr>
            <a:endParaRPr lang="en-GB" altLang="nl-NL" sz="2600" dirty="0"/>
          </a:p>
          <a:p>
            <a:pPr>
              <a:lnSpc>
                <a:spcPct val="90000"/>
              </a:lnSpc>
            </a:pPr>
            <a:endParaRPr lang="en-GB" altLang="nl-NL" sz="2600" dirty="0"/>
          </a:p>
          <a:p>
            <a:pPr>
              <a:lnSpc>
                <a:spcPct val="90000"/>
              </a:lnSpc>
              <a:buFontTx/>
              <a:buNone/>
            </a:pPr>
            <a:endParaRPr lang="en-GB" altLang="nl-NL" sz="26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800" dirty="0"/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800" dirty="0"/>
              <a:t>    as exp (</a:t>
            </a:r>
            <a:r>
              <a:rPr lang="en-GB" altLang="nl-NL" sz="2800" dirty="0" err="1"/>
              <a:t>a+b</a:t>
            </a:r>
            <a:r>
              <a:rPr lang="en-GB" altLang="nl-NL" sz="2800" dirty="0"/>
              <a:t>) = exp(a)exp(b). Interpret as: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nl-NL" sz="2600" b="1" dirty="0"/>
              <a:t>	</a:t>
            </a:r>
            <a:r>
              <a:rPr lang="en-GB" altLang="nl-NL" sz="2800" dirty="0"/>
              <a:t>A one week increase in GAGE changes the odds of normal birth weight </a:t>
            </a:r>
            <a:r>
              <a:rPr lang="en-GB" altLang="nl-NL" sz="2800" dirty="0">
                <a:solidFill>
                  <a:srgbClr val="C00000"/>
                </a:solidFill>
              </a:rPr>
              <a:t>multiplicatively</a:t>
            </a:r>
            <a:r>
              <a:rPr lang="en-GB" altLang="nl-NL" sz="2800" dirty="0"/>
              <a:t> by a factor equal to e</a:t>
            </a:r>
            <a:r>
              <a:rPr lang="en-GB" altLang="nl-NL" sz="2800" baseline="30000" dirty="0"/>
              <a:t>1.31</a:t>
            </a:r>
            <a:r>
              <a:rPr lang="en-GB" altLang="nl-NL" sz="2800" dirty="0"/>
              <a:t> , i.e. by 3.716.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F651701-B499-4DBE-BC7E-2F7C0366C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589" y="2205038"/>
          <a:ext cx="6218708" cy="93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3" imgW="1942957" imgH="304752" progId="Equation.3">
                  <p:embed/>
                </p:oleObj>
              </mc:Choice>
              <mc:Fallback>
                <p:oleObj name="Equation" r:id="rId3" imgW="1942957" imgH="304752" progId="Equation.3">
                  <p:embed/>
                  <p:pic>
                    <p:nvPicPr>
                      <p:cNvPr id="4710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9" y="2205038"/>
                        <a:ext cx="6218708" cy="931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747B7A2-8635-4D01-86C2-29661C3C0C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760" y="3378296"/>
          <a:ext cx="3384723" cy="66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5" imgW="1085707" imgH="142732" progId="Equation.3">
                  <p:embed/>
                </p:oleObj>
              </mc:Choice>
              <mc:Fallback>
                <p:oleObj name="Equation" r:id="rId5" imgW="1085707" imgH="142732" progId="Equation.3">
                  <p:embed/>
                  <p:pic>
                    <p:nvPicPr>
                      <p:cNvPr id="4710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378296"/>
                        <a:ext cx="3384723" cy="662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42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858CCE4C-1B87-4716-96AA-B12B2D28C4B3}"/>
              </a:ext>
            </a:extLst>
          </p:cNvPr>
          <p:cNvSpPr txBox="1">
            <a:spLocks noChangeArrowheads="1"/>
          </p:cNvSpPr>
          <p:nvPr/>
        </p:nvSpPr>
        <p:spPr>
          <a:xfrm>
            <a:off x="665827" y="1630095"/>
            <a:ext cx="3566740" cy="42827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800"/>
              </a:spcAft>
            </a:pPr>
            <a:r>
              <a:rPr lang="en-GB" sz="2800" dirty="0"/>
              <a:t>MLE vs GNP not linear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Fitting straight line not good idea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We take log</a:t>
            </a:r>
          </a:p>
          <a:p>
            <a:pPr lvl="0">
              <a:spcAft>
                <a:spcPts val="1800"/>
              </a:spcAft>
            </a:pPr>
            <a:r>
              <a:rPr lang="en-GB" sz="2800" dirty="0"/>
              <a:t>Often good idea with financial data, data more normally distributed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8B4FCF9C-FB0B-48B8-907E-BA141421308B}"/>
              </a:ext>
            </a:extLst>
          </p:cNvPr>
          <p:cNvSpPr txBox="1">
            <a:spLocks noChangeArrowheads="1"/>
          </p:cNvSpPr>
          <p:nvPr/>
        </p:nvSpPr>
        <p:spPr>
          <a:xfrm>
            <a:off x="2634789" y="775634"/>
            <a:ext cx="8496300" cy="6477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 dirty="0"/>
              <a:t>Example: GNP predicting male life expectancy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3262EE-6CE2-446E-9AFB-41BCF7E7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87" y="1630095"/>
            <a:ext cx="6434051" cy="514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88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4A4ED5F-0B47-431B-87C0-C27B8E19F133}"/>
              </a:ext>
            </a:extLst>
          </p:cNvPr>
          <p:cNvSpPr txBox="1">
            <a:spLocks noChangeArrowheads="1"/>
          </p:cNvSpPr>
          <p:nvPr/>
        </p:nvSpPr>
        <p:spPr>
          <a:xfrm>
            <a:off x="1546160" y="438604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FE058F1-2D7A-4555-9C95-DF6684CBD148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673225"/>
            <a:ext cx="10324678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altLang="nl-NL" sz="2800" dirty="0"/>
              <a:t>Odds scale measures effects on a percentage scale.</a:t>
            </a:r>
          </a:p>
          <a:p>
            <a:pPr lvl="0"/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So can interpret  as the percentage change in the odds of a success for a unit change in </a:t>
            </a:r>
            <a:r>
              <a:rPr lang="en-GB" altLang="nl-NL" sz="2800" i="1" dirty="0"/>
              <a:t>X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/>
            <a:r>
              <a:rPr lang="en-GB" altLang="nl-NL" sz="2800" dirty="0"/>
              <a:t>A one week increase in gestational age increases the odds of a normal birth weight by 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9BEB15F8-293D-49A6-9CA3-47417B6D0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847311"/>
              </p:ext>
            </p:extLst>
          </p:nvPr>
        </p:nvGraphicFramePr>
        <p:xfrm>
          <a:off x="1763732" y="5035691"/>
          <a:ext cx="4333855" cy="57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Vergelijking" r:id="rId3" imgW="2946400" imgH="393700" progId="Equation.3">
                  <p:embed/>
                </p:oleObj>
              </mc:Choice>
              <mc:Fallback>
                <p:oleObj name="Vergelijking" r:id="rId3" imgW="2946400" imgH="393700" progId="Equation.3">
                  <p:embed/>
                  <p:pic>
                    <p:nvPicPr>
                      <p:cNvPr id="4813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32" y="5035691"/>
                        <a:ext cx="4333855" cy="57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36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EFF78D-446C-4DF3-90E3-F25A79200BAB}"/>
              </a:ext>
            </a:extLst>
          </p:cNvPr>
          <p:cNvSpPr txBox="1">
            <a:spLocks noChangeArrowheads="1"/>
          </p:cNvSpPr>
          <p:nvPr/>
        </p:nvSpPr>
        <p:spPr>
          <a:xfrm>
            <a:off x="1266242" y="39747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odds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63DD8D-9B89-45D6-BFC4-ABDE833D8E09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673225"/>
            <a:ext cx="11153572" cy="51847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Percentage increase if </a:t>
            </a:r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 </a:t>
            </a:r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Percentage decrease if 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Examples:</a:t>
            </a:r>
          </a:p>
          <a:p>
            <a:pPr marL="522288" lvl="1">
              <a:buFontTx/>
              <a:buNone/>
            </a:pPr>
            <a:endParaRPr lang="en-GB" altLang="nl-NL" sz="2800" dirty="0"/>
          </a:p>
          <a:p>
            <a:pPr marL="522288" lvl="1"/>
            <a:r>
              <a:rPr lang="en-GB" altLang="nl-NL" sz="2800" b="0" dirty="0"/>
              <a:t>                     or a 172% </a:t>
            </a:r>
            <a:r>
              <a:rPr lang="en-GB" altLang="nl-NL" sz="2800" b="0" dirty="0">
                <a:solidFill>
                  <a:srgbClr val="C00000"/>
                </a:solidFill>
              </a:rPr>
              <a:t>increase</a:t>
            </a:r>
            <a:r>
              <a:rPr lang="en-GB" altLang="nl-NL" sz="2800" b="0" dirty="0"/>
              <a:t> in the odds of a success</a:t>
            </a:r>
          </a:p>
          <a:p>
            <a:pPr lvl="0">
              <a:lnSpc>
                <a:spcPct val="90000"/>
              </a:lnSpc>
              <a:buFontTx/>
              <a:buNone/>
            </a:pPr>
            <a:endParaRPr lang="en-GB" altLang="nl-NL" sz="2800" dirty="0"/>
          </a:p>
          <a:p>
            <a:pPr marL="522288" lvl="1"/>
            <a:endParaRPr lang="en-GB" altLang="nl-NL" sz="2800" dirty="0"/>
          </a:p>
          <a:p>
            <a:pPr marL="522288" lvl="1"/>
            <a:r>
              <a:rPr lang="en-GB" altLang="nl-NL" sz="2800" b="0" dirty="0"/>
              <a:t>                     or a 19% </a:t>
            </a:r>
            <a:r>
              <a:rPr lang="en-GB" altLang="nl-NL" sz="2800" b="0" dirty="0">
                <a:solidFill>
                  <a:srgbClr val="C00000"/>
                </a:solidFill>
              </a:rPr>
              <a:t>decrease</a:t>
            </a:r>
            <a:r>
              <a:rPr lang="en-GB" altLang="nl-NL" sz="2800" b="0" dirty="0"/>
              <a:t> in the odds of a success</a:t>
            </a:r>
          </a:p>
          <a:p>
            <a:pPr lvl="0">
              <a:lnSpc>
                <a:spcPct val="90000"/>
              </a:lnSpc>
            </a:pPr>
            <a:endParaRPr lang="en-US" altLang="nl-NL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FFDC2D6C-F4A5-4986-825A-B2193417C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592796"/>
              </p:ext>
            </p:extLst>
          </p:nvPr>
        </p:nvGraphicFramePr>
        <p:xfrm>
          <a:off x="4283967" y="1583899"/>
          <a:ext cx="3168352" cy="615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name="Equation" r:id="rId3" imgW="1168400" imgH="228600" progId="Equation.3">
                  <p:embed/>
                </p:oleObj>
              </mc:Choice>
              <mc:Fallback>
                <p:oleObj name="Equation" r:id="rId3" imgW="1168400" imgH="228600" progId="Equation.3">
                  <p:embed/>
                  <p:pic>
                    <p:nvPicPr>
                      <p:cNvPr id="491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7" y="1583899"/>
                        <a:ext cx="3168352" cy="615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776145-AFD3-49BD-A94A-FD89583F8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3968" y="2276872"/>
          <a:ext cx="3253052" cy="64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Equation" r:id="rId5" imgW="1143000" imgH="228600" progId="Equation.3">
                  <p:embed/>
                </p:oleObj>
              </mc:Choice>
              <mc:Fallback>
                <p:oleObj name="Equation" r:id="rId5" imgW="1143000" imgH="228600" progId="Equation.3">
                  <p:embed/>
                  <p:pic>
                    <p:nvPicPr>
                      <p:cNvPr id="4915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276872"/>
                        <a:ext cx="3253052" cy="647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00AC8B69-CC68-4608-B7C9-13E120765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87869"/>
              </p:ext>
            </p:extLst>
          </p:nvPr>
        </p:nvGraphicFramePr>
        <p:xfrm>
          <a:off x="2710991" y="3147148"/>
          <a:ext cx="3145953" cy="57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Equation" r:id="rId7" imgW="1244600" imgH="228600" progId="Equation.3">
                  <p:embed/>
                </p:oleObj>
              </mc:Choice>
              <mc:Fallback>
                <p:oleObj name="Equation" r:id="rId7" imgW="1244600" imgH="228600" progId="Equation.3">
                  <p:embed/>
                  <p:pic>
                    <p:nvPicPr>
                      <p:cNvPr id="4916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991" y="3147148"/>
                        <a:ext cx="3145953" cy="576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CD425F13-6303-41FD-8E53-DA73FCC54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657754"/>
              </p:ext>
            </p:extLst>
          </p:nvPr>
        </p:nvGraphicFramePr>
        <p:xfrm>
          <a:off x="2710991" y="4683070"/>
          <a:ext cx="384042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Equation" r:id="rId9" imgW="1524000" imgH="228600" progId="Equation.3">
                  <p:embed/>
                </p:oleObj>
              </mc:Choice>
              <mc:Fallback>
                <p:oleObj name="Equation" r:id="rId9" imgW="1524000" imgH="228600" progId="Equation.3">
                  <p:embed/>
                  <p:pic>
                    <p:nvPicPr>
                      <p:cNvPr id="4916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991" y="4683070"/>
                        <a:ext cx="3840426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6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5546E46-73DF-4E7D-B2E1-57231DD221C3}"/>
              </a:ext>
            </a:extLst>
          </p:cNvPr>
          <p:cNvSpPr txBox="1">
            <a:spLocks noChangeArrowheads="1"/>
          </p:cNvSpPr>
          <p:nvPr/>
        </p:nvSpPr>
        <p:spPr>
          <a:xfrm>
            <a:off x="1849437" y="502816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probability scale</a:t>
            </a:r>
            <a:endParaRPr lang="en-GB" altLang="nl-NL" sz="31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14202BC-B1FF-401A-860C-FC16380DA020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2133600"/>
            <a:ext cx="8496300" cy="472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The ‘baseline’ probability  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1">
              <a:lnSpc>
                <a:spcPct val="150000"/>
              </a:lnSpc>
              <a:buSzPct val="60000"/>
            </a:pPr>
            <a:r>
              <a:rPr lang="en-GB" altLang="nl-NL" sz="2800" b="0" dirty="0"/>
              <a:t>is the probability when </a:t>
            </a:r>
            <a:r>
              <a:rPr lang="en-GB" altLang="nl-NL" sz="2800" b="0" i="1" dirty="0"/>
              <a:t>x </a:t>
            </a:r>
            <a:r>
              <a:rPr lang="en-GB" altLang="nl-NL" sz="2800" b="0" dirty="0"/>
              <a:t>equals zero.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r>
              <a:rPr lang="en-GB" altLang="nl-NL" sz="2800" dirty="0"/>
              <a:t>For the birth weight example</a:t>
            </a:r>
          </a:p>
          <a:p>
            <a:pPr lvl="0">
              <a:lnSpc>
                <a:spcPct val="90000"/>
              </a:lnSpc>
            </a:pPr>
            <a:endParaRPr lang="en-GB" altLang="nl-NL" sz="3400" dirty="0"/>
          </a:p>
          <a:p>
            <a:pPr lvl="0">
              <a:lnSpc>
                <a:spcPct val="90000"/>
              </a:lnSpc>
            </a:pPr>
            <a:endParaRPr lang="en-US" altLang="nl-NL" sz="3400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421FD76-5DB2-43C0-AD41-101D316CE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040" y="1772816"/>
          <a:ext cx="1901376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Vergelijking" r:id="rId3" imgW="698400" imgH="419040" progId="Equation.3">
                  <p:embed/>
                </p:oleObj>
              </mc:Choice>
              <mc:Fallback>
                <p:oleObj name="Vergelijking" r:id="rId3" imgW="698400" imgH="419040" progId="Equation.3">
                  <p:embed/>
                  <p:pic>
                    <p:nvPicPr>
                      <p:cNvPr id="5120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1772816"/>
                        <a:ext cx="1901376" cy="1152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55973B-BA3B-4F0E-8F0A-E3097BA314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5229225"/>
          <a:ext cx="49212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5" imgW="2057400" imgH="419100" progId="Equation.3">
                  <p:embed/>
                </p:oleObj>
              </mc:Choice>
              <mc:Fallback>
                <p:oleObj name="Equation" r:id="rId5" imgW="2057400" imgH="419100" progId="Equation.3">
                  <p:embed/>
                  <p:pic>
                    <p:nvPicPr>
                      <p:cNvPr id="5120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49212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15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0AAC4A-C25E-4360-932F-677C190F36F6}"/>
              </a:ext>
            </a:extLst>
          </p:cNvPr>
          <p:cNvSpPr txBox="1">
            <a:spLocks noChangeArrowheads="1"/>
          </p:cNvSpPr>
          <p:nvPr/>
        </p:nvSpPr>
        <p:spPr>
          <a:xfrm>
            <a:off x="1564821" y="330201"/>
            <a:ext cx="8496300" cy="64928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Interpretation on the probability scale</a:t>
            </a:r>
            <a:endParaRPr lang="en-GB" altLang="nl-NL" sz="31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3ACB78-1CBF-442E-86DA-6E0F50C1D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3573463"/>
          <a:ext cx="413385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3" imgW="1828800" imgH="635000" progId="Equation.3">
                  <p:embed/>
                </p:oleObj>
              </mc:Choice>
              <mc:Fallback>
                <p:oleObj name="Equation" r:id="rId3" imgW="1828800" imgH="635000" progId="Equation.3">
                  <p:embed/>
                  <p:pic>
                    <p:nvPicPr>
                      <p:cNvPr id="522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73463"/>
                        <a:ext cx="413385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A766555-3B1C-48AC-9610-89D111B0F081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2060575"/>
            <a:ext cx="8496300" cy="4797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en-GB" altLang="nl-NL" sz="2800" dirty="0"/>
              <a:t>The estimated probability of a baby with gestational age 39 weeks having a normal birth weight is</a:t>
            </a:r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>
              <a:lnSpc>
                <a:spcPct val="90000"/>
              </a:lnSpc>
            </a:pPr>
            <a:endParaRPr lang="en-GB" altLang="nl-NL" sz="2800" dirty="0"/>
          </a:p>
          <a:p>
            <a:pPr lvl="0"/>
            <a:endParaRPr lang="en-GB" altLang="nl-NL" sz="2800" dirty="0"/>
          </a:p>
          <a:p>
            <a:pPr lvl="0"/>
            <a:endParaRPr lang="en-GB" altLang="nl-NL" sz="2800" dirty="0"/>
          </a:p>
          <a:p>
            <a:pPr lvl="0"/>
            <a:r>
              <a:rPr lang="en-GB" altLang="nl-NL" sz="2800" dirty="0"/>
              <a:t>Baseline probability does </a:t>
            </a:r>
            <a:r>
              <a:rPr lang="en-GB" altLang="nl-NL" sz="2800" dirty="0">
                <a:solidFill>
                  <a:srgbClr val="C00000"/>
                </a:solidFill>
              </a:rPr>
              <a:t>not </a:t>
            </a:r>
            <a:r>
              <a:rPr lang="en-GB" altLang="nl-NL" sz="2800" dirty="0"/>
              <a:t>have a sensible interpretation for the birth weight example</a:t>
            </a:r>
            <a:endParaRPr lang="en-US" altLang="nl-NL" sz="2800" dirty="0"/>
          </a:p>
        </p:txBody>
      </p:sp>
    </p:spTree>
    <p:extLst>
      <p:ext uri="{BB962C8B-B14F-4D97-AF65-F5344CB8AC3E}">
        <p14:creationId xmlns:p14="http://schemas.microsoft.com/office/powerpoint/2010/main" val="98135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8C5DC-B4BF-420F-8638-D2F30268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8585589" cy="52365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C4AD2-1E42-4621-AE98-1FD4CD9CFA16}"/>
              </a:ext>
            </a:extLst>
          </p:cNvPr>
          <p:cNvSpPr txBox="1">
            <a:spLocks noChangeArrowheads="1"/>
          </p:cNvSpPr>
          <p:nvPr/>
        </p:nvSpPr>
        <p:spPr>
          <a:xfrm>
            <a:off x="967663" y="367506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Proportion with CHD by age</a:t>
            </a:r>
            <a:endParaRPr lang="en-GB" altLang="nl-NL" sz="3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4DA4B-B1AC-4056-9A0F-7EB404503217}"/>
              </a:ext>
            </a:extLst>
          </p:cNvPr>
          <p:cNvSpPr txBox="1"/>
          <p:nvPr/>
        </p:nvSpPr>
        <p:spPr>
          <a:xfrm>
            <a:off x="9983754" y="1838130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96659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6FF357-3C41-46D8-84AD-02D4897CD34D}"/>
              </a:ext>
            </a:extLst>
          </p:cNvPr>
          <p:cNvSpPr txBox="1">
            <a:spLocks noChangeArrowheads="1"/>
          </p:cNvSpPr>
          <p:nvPr/>
        </p:nvSpPr>
        <p:spPr>
          <a:xfrm>
            <a:off x="107950" y="981075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/>
              <a:t>R Classification Table Summary</a:t>
            </a:r>
            <a:endParaRPr lang="en-US" altLang="nl-NL" sz="3100" dirty="0"/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5907B3B3-8503-47D3-BB55-0A449D95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865555"/>
            <a:ext cx="3719628" cy="181588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7182E58-ABD4-4115-A09A-7E51027B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9" y="3845600"/>
            <a:ext cx="94639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The higher the overall %age of correct predictions (in this case 20/24 = </a:t>
            </a:r>
            <a:r>
              <a:rPr lang="en-GB" sz="2800" b="1" dirty="0">
                <a:latin typeface="+mn-lt"/>
              </a:rPr>
              <a:t>83%, is accuracy</a:t>
            </a:r>
            <a:r>
              <a:rPr lang="en-GB" sz="2800" dirty="0">
                <a:latin typeface="+mn-lt"/>
              </a:rPr>
              <a:t>) the better the model.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  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i="1" dirty="0">
                <a:latin typeface="+mn-lt"/>
              </a:rPr>
              <a:t>But note, without any predictor, if we place all infants in 1, we have 17/24 = 71%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F4BDA-F6C6-4ED1-8448-BB49944179BB}"/>
              </a:ext>
            </a:extLst>
          </p:cNvPr>
          <p:cNvSpPr txBox="1"/>
          <p:nvPr/>
        </p:nvSpPr>
        <p:spPr>
          <a:xfrm>
            <a:off x="4851917" y="1911721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01F5-CC03-47C0-83C4-5683B65257BF}"/>
              </a:ext>
            </a:extLst>
          </p:cNvPr>
          <p:cNvSpPr txBox="1"/>
          <p:nvPr/>
        </p:nvSpPr>
        <p:spPr>
          <a:xfrm>
            <a:off x="8100413" y="1911721"/>
            <a:ext cx="28537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5/7 =      sensitivity</a:t>
            </a:r>
          </a:p>
          <a:p>
            <a:r>
              <a:rPr lang="en-US" sz="2800" dirty="0"/>
              <a:t>15/17 =  specificity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36054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CE68-19DE-4B21-8A77-5B1BAE41A6E7}"/>
              </a:ext>
            </a:extLst>
          </p:cNvPr>
          <p:cNvSpPr txBox="1">
            <a:spLocks/>
          </p:cNvSpPr>
          <p:nvPr/>
        </p:nvSpPr>
        <p:spPr>
          <a:xfrm>
            <a:off x="323850" y="908050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FF0000"/>
                </a:solidFill>
              </a:rPr>
              <a:t>Prediction</a:t>
            </a:r>
            <a:r>
              <a:rPr lang="en-US"/>
              <a:t> in logistic regression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FC4C9-079C-4CB9-849E-A49C6812390A}"/>
              </a:ext>
            </a:extLst>
          </p:cNvPr>
          <p:cNvSpPr txBox="1"/>
          <p:nvPr/>
        </p:nvSpPr>
        <p:spPr>
          <a:xfrm>
            <a:off x="611188" y="1901844"/>
            <a:ext cx="785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Observed scores are 0, 1, predicted is probability</a:t>
            </a:r>
            <a:endParaRPr lang="nl-NL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3C27F9A-3955-419D-97D9-94E0DBF70603}"/>
                  </a:ext>
                </a:extLst>
              </p:cNvPr>
              <p:cNvSpPr txBox="1"/>
              <p:nvPr/>
            </p:nvSpPr>
            <p:spPr bwMode="auto">
              <a:xfrm>
                <a:off x="611188" y="2636838"/>
                <a:ext cx="4968924" cy="97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nl-NL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/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3C27F9A-3955-419D-97D9-94E0DBF7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2636838"/>
                <a:ext cx="4968924" cy="977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717CDE-BA23-4715-942D-70A2BF9FB772}"/>
                  </a:ext>
                </a:extLst>
              </p:cNvPr>
              <p:cNvSpPr txBox="1"/>
              <p:nvPr/>
            </p:nvSpPr>
            <p:spPr>
              <a:xfrm>
                <a:off x="611188" y="3959244"/>
                <a:ext cx="108744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800" dirty="0">
                    <a:solidFill>
                      <a:srgbClr val="FF0000"/>
                    </a:solidFill>
                    <a:latin typeface="+mn-lt"/>
                  </a:rPr>
                  <a:t>Variance</a:t>
                </a:r>
                <a:r>
                  <a:rPr lang="nl-NL" sz="2800" dirty="0">
                    <a:solidFill>
                      <a:srgbClr val="000000"/>
                    </a:solidFill>
                    <a:latin typeface="+mn-lt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/>
                    </m:sSub>
                  </m:oMath>
                </a14:m>
                <a:r>
                  <a:rPr lang="nl-NL" sz="28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>
                    <a:latin typeface="+mn-lt"/>
                  </a:rPr>
                  <a:t>: </a:t>
                </a:r>
                <a:r>
                  <a:rPr lang="nl-NL" sz="2800" dirty="0" err="1">
                    <a:latin typeface="+mn-lt"/>
                  </a:rPr>
                  <a:t>variance</a:t>
                </a:r>
                <a:r>
                  <a:rPr lang="nl-NL" sz="2800" dirty="0">
                    <a:latin typeface="+mn-lt"/>
                  </a:rPr>
                  <a:t> of </a:t>
                </a:r>
                <a:r>
                  <a:rPr lang="nl-NL" sz="2800" dirty="0" err="1">
                    <a:latin typeface="+mn-lt"/>
                  </a:rPr>
                  <a:t>sum</a:t>
                </a:r>
                <a:r>
                  <a:rPr lang="nl-NL" sz="2800" dirty="0">
                    <a:latin typeface="+mn-lt"/>
                  </a:rPr>
                  <a:t> </a:t>
                </a:r>
                <a:r>
                  <a:rPr lang="nl-NL" sz="2800" dirty="0" err="1">
                    <a:latin typeface="+mn-lt"/>
                  </a:rPr>
                  <a:t>equals</a:t>
                </a:r>
                <a:r>
                  <a:rPr lang="nl-NL" sz="2800" dirty="0">
                    <a:latin typeface="+mn-lt"/>
                  </a:rPr>
                  <a:t> </a:t>
                </a:r>
              </a:p>
              <a:p>
                <a:r>
                  <a:rPr lang="nl-NL" sz="2800" dirty="0"/>
                  <a:t>                                                             </a:t>
                </a:r>
                <a:r>
                  <a:rPr lang="nl-NL" sz="2800" dirty="0" err="1">
                    <a:latin typeface="+mn-lt"/>
                  </a:rPr>
                  <a:t>sum</a:t>
                </a:r>
                <a:r>
                  <a:rPr lang="nl-NL" sz="2800" dirty="0">
                    <a:latin typeface="+mn-lt"/>
                  </a:rPr>
                  <a:t> of </a:t>
                </a:r>
                <a:r>
                  <a:rPr lang="nl-NL" sz="2800" dirty="0" err="1">
                    <a:latin typeface="+mn-lt"/>
                  </a:rPr>
                  <a:t>variances</a:t>
                </a:r>
                <a:r>
                  <a:rPr lang="nl-NL" sz="2800" dirty="0">
                    <a:latin typeface="+mn-lt"/>
                  </a:rPr>
                  <a:t> plus </a:t>
                </a:r>
                <a:r>
                  <a:rPr lang="nl-NL" sz="2800" dirty="0" err="1">
                    <a:latin typeface="+mn-lt"/>
                  </a:rPr>
                  <a:t>twice</a:t>
                </a:r>
                <a:r>
                  <a:rPr lang="nl-NL" sz="2800" dirty="0">
                    <a:latin typeface="+mn-lt"/>
                  </a:rPr>
                  <a:t> </a:t>
                </a:r>
                <a:r>
                  <a:rPr lang="nl-NL" sz="2800" dirty="0" err="1">
                    <a:latin typeface="+mn-lt"/>
                  </a:rPr>
                  <a:t>covariances</a:t>
                </a:r>
                <a:endParaRPr lang="nl-NL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717CDE-BA23-4715-942D-70A2BF9F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3959244"/>
                <a:ext cx="10874452" cy="954107"/>
              </a:xfrm>
              <a:prstGeom prst="rect">
                <a:avLst/>
              </a:prstGeom>
              <a:blipFill>
                <a:blip r:embed="rId3"/>
                <a:stretch>
                  <a:fillRect l="-1121" t="-5732" r="-953" b="-17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0C27274-3434-46A4-9FFE-E9B16FA6733A}"/>
                  </a:ext>
                </a:extLst>
              </p:cNvPr>
              <p:cNvSpPr txBox="1"/>
              <p:nvPr/>
            </p:nvSpPr>
            <p:spPr bwMode="auto">
              <a:xfrm>
                <a:off x="611188" y="5376247"/>
                <a:ext cx="10520232" cy="1481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sz="2800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 +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</a:t>
                </a:r>
              </a:p>
            </p:txBody>
          </p:sp>
        </mc:Choice>
        <mc:Fallback xmlns="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0C27274-3434-46A4-9FFE-E9B16FA6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5376247"/>
                <a:ext cx="10520232" cy="1481753"/>
              </a:xfrm>
              <a:prstGeom prst="rect">
                <a:avLst/>
              </a:prstGeom>
              <a:blipFill>
                <a:blip r:embed="rId4"/>
                <a:stretch>
                  <a:fillRect t="-4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61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59E3704-0E14-48F5-BEEA-C09BD4FAC0F4}"/>
                  </a:ext>
                </a:extLst>
              </p:cNvPr>
              <p:cNvSpPr txBox="1"/>
              <p:nvPr/>
            </p:nvSpPr>
            <p:spPr bwMode="auto">
              <a:xfrm>
                <a:off x="1242658" y="1037539"/>
                <a:ext cx="10495251" cy="875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sz="2800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2800" dirty="0"/>
                  <a:t>)</a:t>
                </a:r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C59E3704-0E14-48F5-BEEA-C09BD4FAC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2658" y="1037539"/>
                <a:ext cx="10495251" cy="875237"/>
              </a:xfrm>
              <a:prstGeom prst="rect">
                <a:avLst/>
              </a:prstGeom>
              <a:blipFill>
                <a:blip r:embed="rId2"/>
                <a:stretch>
                  <a:fillRect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6E75A7F-E494-4EA8-8923-AEF0DDC73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07" y="1754155"/>
                <a:ext cx="11028730" cy="4674636"/>
              </a:xfrm>
              <a:prstGeom prst="rect">
                <a:avLst/>
              </a:prstGeom>
            </p:spPr>
            <p:txBody>
              <a:bodyPr anchor="ctr" anchorCtr="0"/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100" b="0" i="1" kern="1200">
                    <a:solidFill>
                      <a:schemeClr val="tx1"/>
                    </a:solidFill>
                    <a:latin typeface="Merriweather Light" pitchFamily="2" charset="77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800" dirty="0">
                    <a:latin typeface="+mn-lt"/>
                  </a:rPr>
                  <a:t>Gives 95 % CI for </a:t>
                </a:r>
                <a:r>
                  <a:rPr lang="en-US" sz="2800" dirty="0">
                    <a:solidFill>
                      <a:srgbClr val="FF0000"/>
                    </a:solidFill>
                    <a:latin typeface="+mn-lt"/>
                  </a:rPr>
                  <a:t>mean</a:t>
                </a:r>
                <a:r>
                  <a:rPr lang="en-US" sz="2800" dirty="0">
                    <a:latin typeface="+mn-lt"/>
                  </a:rPr>
                  <a:t> for logit [</a:t>
                </a:r>
                <a14:m>
                  <m:oMath xmlns:m="http://schemas.openxmlformats.org/officeDocument/2006/math">
                    <m:r>
                      <a:rPr lang="nl-NL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)], being</a:t>
                </a:r>
                <a:br>
                  <a:rPr lang="en-US" sz="2800" dirty="0">
                    <a:latin typeface="+mn-lt"/>
                  </a:rPr>
                </a:br>
                <a:br>
                  <a:rPr lang="en-US" sz="2800" dirty="0">
                    <a:latin typeface="+mn-lt"/>
                  </a:rPr>
                </a:br>
                <a:r>
                  <a:rPr lang="en-US" sz="28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nl-NL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/>
                    </m:sSub>
                  </m:oMath>
                </a14:m>
                <a:r>
                  <a:rPr lang="en-US" sz="2800" dirty="0">
                    <a:latin typeface="+mn-lt"/>
                  </a:rPr>
                  <a:t>) +/- 1.96*SE</a:t>
                </a:r>
                <a:br>
                  <a:rPr lang="en-US" sz="2800" dirty="0">
                    <a:latin typeface="+mn-lt"/>
                  </a:rPr>
                </a:br>
                <a:br>
                  <a:rPr lang="en-US" sz="2800" dirty="0">
                    <a:latin typeface="+mn-lt"/>
                  </a:rPr>
                </a:br>
                <a:r>
                  <a:rPr lang="en-US" sz="2800" i="0" dirty="0">
                    <a:latin typeface="+mn-lt"/>
                  </a:rPr>
                  <a:t>Then use inverse transformation, where you plug in each endpoint into</a:t>
                </a:r>
                <a:br>
                  <a:rPr lang="en-US" sz="2800" i="0" dirty="0">
                    <a:latin typeface="+mn-lt"/>
                  </a:rPr>
                </a:br>
                <a:br>
                  <a:rPr lang="en-US" sz="2800" i="0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nl-NL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 = </a:t>
                </a:r>
                <a:r>
                  <a:rPr lang="en-US" sz="2800" i="0" dirty="0">
                    <a:latin typeface="+mn-lt"/>
                  </a:rPr>
                  <a:t>exp</a:t>
                </a:r>
                <a:r>
                  <a:rPr lang="en-US" sz="2800" dirty="0">
                    <a:latin typeface="+mn-lt"/>
                  </a:rPr>
                  <a:t>(</a:t>
                </a:r>
                <a:r>
                  <a:rPr lang="en-US" sz="2800" i="0" dirty="0">
                    <a:latin typeface="+mn-lt"/>
                  </a:rPr>
                  <a:t>logit</a:t>
                </a:r>
                <a:r>
                  <a:rPr lang="en-US" sz="2800" dirty="0">
                    <a:latin typeface="+mn-lt"/>
                  </a:rPr>
                  <a:t> )/[1 + </a:t>
                </a:r>
                <a:r>
                  <a:rPr lang="en-US" sz="2800" i="0" dirty="0">
                    <a:latin typeface="+mn-lt"/>
                  </a:rPr>
                  <a:t>exp(logit</a:t>
                </a:r>
                <a:r>
                  <a:rPr lang="en-US" sz="2800" dirty="0">
                    <a:latin typeface="+mn-lt"/>
                  </a:rPr>
                  <a:t>)]</a:t>
                </a:r>
              </a:p>
              <a:p>
                <a:pPr lvl="0"/>
                <a:endParaRPr lang="en-US" sz="2800" dirty="0"/>
              </a:p>
              <a:p>
                <a:pPr lvl="0"/>
                <a:r>
                  <a:rPr lang="en-US" sz="2800" i="0" dirty="0">
                    <a:latin typeface="+mn-lt"/>
                  </a:rPr>
                  <a:t>and this gives interval for </a:t>
                </a:r>
                <a14:m>
                  <m:oMath xmlns:m="http://schemas.openxmlformats.org/officeDocument/2006/math">
                    <m:r>
                      <a:rPr lang="nl-NL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+mn-lt"/>
                  </a:rPr>
                  <a:t>(x</a:t>
                </a:r>
                <a:r>
                  <a:rPr lang="en-US" sz="2800" baseline="-25000" dirty="0">
                    <a:latin typeface="+mn-lt"/>
                  </a:rPr>
                  <a:t>0</a:t>
                </a:r>
                <a:r>
                  <a:rPr lang="en-US" sz="2800" dirty="0">
                    <a:latin typeface="+mn-lt"/>
                  </a:rPr>
                  <a:t>) </a:t>
                </a:r>
              </a:p>
              <a:p>
                <a:pPr lvl="0"/>
                <a:endParaRPr lang="nl-NL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6E75A7F-E494-4EA8-8923-AEF0DDC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7" y="1754155"/>
                <a:ext cx="11028730" cy="467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97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4729FC-83F8-4FEB-A6A2-6498FD15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4" y="1743951"/>
            <a:ext cx="6908326" cy="49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20BC80-7C28-4661-AF68-620C9DA77BAF}"/>
              </a:ext>
            </a:extLst>
          </p:cNvPr>
          <p:cNvSpPr txBox="1">
            <a:spLocks/>
          </p:cNvSpPr>
          <p:nvPr/>
        </p:nvSpPr>
        <p:spPr>
          <a:xfrm>
            <a:off x="790381" y="32955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Example plot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E945D-8462-493E-9B05-E787D988743D}"/>
              </a:ext>
            </a:extLst>
          </p:cNvPr>
          <p:cNvSpPr txBox="1"/>
          <p:nvPr/>
        </p:nvSpPr>
        <p:spPr>
          <a:xfrm>
            <a:off x="548730" y="1874728"/>
            <a:ext cx="30620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This is for 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prediction 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of mean</a:t>
            </a:r>
            <a:r>
              <a:rPr lang="en-US" sz="2800" dirty="0">
                <a:latin typeface="+mn-lt"/>
              </a:rPr>
              <a:t>, 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>
                <a:latin typeface="+mn-lt"/>
              </a:rPr>
              <a:t>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prediction of</a:t>
            </a: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individual values</a:t>
            </a:r>
            <a:r>
              <a:rPr lang="en-US" sz="2800" dirty="0">
                <a:latin typeface="+mn-lt"/>
              </a:rPr>
              <a:t>, </a:t>
            </a:r>
          </a:p>
          <a:p>
            <a:pPr algn="l"/>
            <a:r>
              <a:rPr lang="en-US" sz="2800" dirty="0">
                <a:latin typeface="+mn-lt"/>
              </a:rPr>
              <a:t>see  Workshop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86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20BC80-7C28-4661-AF68-620C9DA77BAF}"/>
              </a:ext>
            </a:extLst>
          </p:cNvPr>
          <p:cNvSpPr txBox="1">
            <a:spLocks/>
          </p:cNvSpPr>
          <p:nvPr/>
        </p:nvSpPr>
        <p:spPr>
          <a:xfrm>
            <a:off x="790381" y="329552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Discussion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E945D-8462-493E-9B05-E787D988743D}"/>
              </a:ext>
            </a:extLst>
          </p:cNvPr>
          <p:cNvSpPr txBox="1"/>
          <p:nvPr/>
        </p:nvSpPr>
        <p:spPr>
          <a:xfrm>
            <a:off x="567392" y="1436189"/>
            <a:ext cx="103121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So we have prediction intervals 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means</a:t>
            </a:r>
            <a:r>
              <a:rPr lang="en-US" sz="2800" dirty="0">
                <a:latin typeface="+mn-lt"/>
              </a:rPr>
              <a:t>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>
                <a:latin typeface="+mn-lt"/>
              </a:rPr>
              <a:t>How about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prediction intervals for individual values</a:t>
            </a:r>
            <a:r>
              <a:rPr lang="en-US" sz="2800" dirty="0">
                <a:latin typeface="+mn-lt"/>
              </a:rPr>
              <a:t>? </a:t>
            </a:r>
          </a:p>
          <a:p>
            <a:pPr algn="l"/>
            <a:r>
              <a:rPr lang="en-US" sz="2800" dirty="0">
                <a:latin typeface="+mn-lt"/>
              </a:rPr>
              <a:t>Is this a reasonable wish, given that observed values are either 0 or 1?</a:t>
            </a:r>
          </a:p>
          <a:p>
            <a:pPr algn="l"/>
            <a:endParaRPr lang="en-US" sz="2800" dirty="0">
              <a:latin typeface="+mn-lt"/>
            </a:endParaRPr>
          </a:p>
          <a:p>
            <a:pPr algn="l"/>
            <a:r>
              <a:rPr lang="en-US" sz="2800" dirty="0">
                <a:solidFill>
                  <a:srgbClr val="FF0000"/>
                </a:solidFill>
                <a:latin typeface="+mn-lt"/>
              </a:rPr>
              <a:t>I would argue it is</a:t>
            </a:r>
            <a:r>
              <a:rPr lang="en-US" sz="2800" dirty="0">
                <a:latin typeface="+mn-lt"/>
              </a:rPr>
              <a:t>. For predictions of individual values it may be that </a:t>
            </a:r>
          </a:p>
          <a:p>
            <a:pPr algn="l"/>
            <a:r>
              <a:rPr lang="en-US" sz="2800" dirty="0"/>
              <a:t>Estimate of probability is .45, in CI of .35 - .60. Good to know that the cut off value of .50 is in interval.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But not everyone agrees. S</a:t>
            </a:r>
            <a:r>
              <a:rPr lang="en-US" sz="2800" dirty="0">
                <a:latin typeface="+mn-lt"/>
              </a:rPr>
              <a:t>ee 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Workshop</a:t>
            </a:r>
            <a:r>
              <a:rPr lang="en-US" sz="2800" dirty="0">
                <a:latin typeface="+mn-lt"/>
              </a:rPr>
              <a:t> for how to obtain these CI’s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263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DFA22C-7D0A-43E4-8857-EE387A49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5496438" cy="437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4E1F33A-E58E-4008-8E8E-6E98A00FB6AF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2400"/>
              </a:spcAft>
            </a:pPr>
            <a:r>
              <a:rPr lang="en-GB" sz="2800"/>
              <a:t>Straight line appears to be OK -&gt;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45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6FF357-3C41-46D8-84AD-02D4897CD34D}"/>
              </a:ext>
            </a:extLst>
          </p:cNvPr>
          <p:cNvSpPr txBox="1">
            <a:spLocks noChangeArrowheads="1"/>
          </p:cNvSpPr>
          <p:nvPr/>
        </p:nvSpPr>
        <p:spPr>
          <a:xfrm>
            <a:off x="1199632" y="855707"/>
            <a:ext cx="8496300" cy="649288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GB" altLang="nl-NL" sz="3100" b="1" dirty="0"/>
              <a:t>R Classification Table Summary </a:t>
            </a:r>
            <a:r>
              <a:rPr lang="en-GB" altLang="nl-NL" sz="3100" b="1" dirty="0">
                <a:solidFill>
                  <a:srgbClr val="FF0000"/>
                </a:solidFill>
              </a:rPr>
              <a:t>revisited</a:t>
            </a:r>
            <a:endParaRPr lang="en-US" altLang="nl-NL" sz="3100" dirty="0">
              <a:solidFill>
                <a:srgbClr val="FF0000"/>
              </a:solidFill>
            </a:endParaRPr>
          </a:p>
        </p:txBody>
      </p:sp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5907B3B3-8503-47D3-BB55-0A449D95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865555"/>
            <a:ext cx="3719628" cy="181588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7182E58-ABD4-4115-A09A-7E51027B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05" y="4001189"/>
            <a:ext cx="1158998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l">
              <a:tabLst>
                <a:tab pos="457200" algn="l"/>
              </a:tabLst>
              <a:defRPr/>
            </a:pPr>
            <a:r>
              <a:rPr lang="en-GB" sz="2800" dirty="0">
                <a:latin typeface="+mn-lt"/>
              </a:rPr>
              <a:t>Imagine this would have been data where classification variable is unknown, should you take into account the confidence interval for each prediction?</a:t>
            </a:r>
          </a:p>
          <a:p>
            <a:pPr algn="l">
              <a:tabLst>
                <a:tab pos="457200" algn="l"/>
              </a:tabLst>
              <a:defRPr/>
            </a:pPr>
            <a:endParaRPr lang="en-GB" sz="2800" i="1" dirty="0"/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/>
              <a:t>What is the cost of a f</a:t>
            </a:r>
            <a:r>
              <a:rPr lang="en-GB" sz="2800" dirty="0">
                <a:latin typeface="+mn-lt"/>
              </a:rPr>
              <a:t>alse positive, and what is cost of false negative?</a:t>
            </a:r>
          </a:p>
          <a:p>
            <a:pPr algn="l">
              <a:tabLst>
                <a:tab pos="457200" algn="l"/>
              </a:tabLst>
              <a:defRPr/>
            </a:pPr>
            <a:r>
              <a:rPr lang="en-GB" sz="2800" dirty="0"/>
              <a:t>Can you postpone judgement?</a:t>
            </a:r>
            <a:endParaRPr lang="en-GB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F4BDA-F6C6-4ED1-8448-BB49944179BB}"/>
              </a:ext>
            </a:extLst>
          </p:cNvPr>
          <p:cNvSpPr txBox="1"/>
          <p:nvPr/>
        </p:nvSpPr>
        <p:spPr>
          <a:xfrm>
            <a:off x="4851917" y="1911721"/>
            <a:ext cx="160486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0 = low</a:t>
            </a:r>
          </a:p>
          <a:p>
            <a:r>
              <a:rPr lang="en-US" sz="2800" dirty="0"/>
              <a:t>1 = normal</a:t>
            </a:r>
            <a:endParaRPr lang="nl-N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01F5-CC03-47C0-83C4-5683B65257BF}"/>
              </a:ext>
            </a:extLst>
          </p:cNvPr>
          <p:cNvSpPr txBox="1"/>
          <p:nvPr/>
        </p:nvSpPr>
        <p:spPr>
          <a:xfrm>
            <a:off x="8100413" y="1911721"/>
            <a:ext cx="28537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5/7 =      sensitivity</a:t>
            </a:r>
          </a:p>
          <a:p>
            <a:r>
              <a:rPr lang="en-US" sz="2800" dirty="0"/>
              <a:t>15/17 =  specificity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484707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D0917-C42C-4D35-A03C-0E6BD1E42D32}"/>
              </a:ext>
            </a:extLst>
          </p:cNvPr>
          <p:cNvSpPr txBox="1"/>
          <p:nvPr/>
        </p:nvSpPr>
        <p:spPr>
          <a:xfrm>
            <a:off x="1129004" y="1194318"/>
            <a:ext cx="9610531" cy="544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For instance, for individual estimated probability of fraud is .40, with 95 % CI between .30 and .55.</a:t>
            </a:r>
          </a:p>
          <a:p>
            <a:endParaRPr lang="en-US" sz="2800" dirty="0"/>
          </a:p>
          <a:p>
            <a:r>
              <a:rPr lang="en-US" sz="2800" dirty="0"/>
              <a:t>If individual is fraud-case, then deciding no fraud policy leads to false negative</a:t>
            </a:r>
          </a:p>
          <a:p>
            <a:r>
              <a:rPr lang="en-US" sz="2800" dirty="0"/>
              <a:t>If individual is non-fraud-case, then deciding fraud policy leads to false positive.</a:t>
            </a:r>
          </a:p>
          <a:p>
            <a:endParaRPr lang="en-US" sz="2800" dirty="0"/>
          </a:p>
          <a:p>
            <a:r>
              <a:rPr lang="nl-NL" sz="2800" dirty="0" err="1"/>
              <a:t>Decision</a:t>
            </a:r>
            <a:r>
              <a:rPr lang="nl-NL" sz="2800" dirty="0"/>
              <a:t> </a:t>
            </a:r>
            <a:r>
              <a:rPr lang="nl-NL" sz="2800" dirty="0" err="1"/>
              <a:t>theory</a:t>
            </a:r>
            <a:r>
              <a:rPr lang="nl-NL" sz="2800" dirty="0"/>
              <a:t>:</a:t>
            </a:r>
          </a:p>
          <a:p>
            <a:endParaRPr lang="nl-NL" sz="2800" dirty="0"/>
          </a:p>
          <a:p>
            <a:r>
              <a:rPr lang="nl-NL" sz="2800" dirty="0" err="1"/>
              <a:t>Probability</a:t>
            </a:r>
            <a:r>
              <a:rPr lang="nl-NL" sz="2800" dirty="0"/>
              <a:t> </a:t>
            </a:r>
            <a:r>
              <a:rPr lang="nl-NL" sz="2800" dirty="0" err="1"/>
              <a:t>mass</a:t>
            </a:r>
            <a:r>
              <a:rPr lang="nl-NL" sz="2800" dirty="0"/>
              <a:t> &gt;.50, and </a:t>
            </a:r>
            <a:r>
              <a:rPr lang="nl-NL" sz="2800" dirty="0" err="1"/>
              <a:t>cost</a:t>
            </a:r>
            <a:r>
              <a:rPr lang="nl-NL" sz="2800" dirty="0"/>
              <a:t> of </a:t>
            </a:r>
            <a:r>
              <a:rPr lang="nl-NL" sz="2800" dirty="0" err="1"/>
              <a:t>false</a:t>
            </a:r>
            <a:r>
              <a:rPr lang="nl-NL" sz="2800" dirty="0"/>
              <a:t> </a:t>
            </a:r>
            <a:r>
              <a:rPr lang="nl-NL" sz="2800" dirty="0" err="1"/>
              <a:t>negative</a:t>
            </a:r>
            <a:r>
              <a:rPr lang="nl-NL" sz="2800" dirty="0"/>
              <a:t>, </a:t>
            </a:r>
            <a:r>
              <a:rPr lang="nl-NL" sz="2800" dirty="0" err="1"/>
              <a:t>true</a:t>
            </a:r>
            <a:r>
              <a:rPr lang="nl-NL" sz="2800" dirty="0"/>
              <a:t> </a:t>
            </a:r>
            <a:r>
              <a:rPr lang="nl-NL" sz="2800" dirty="0" err="1"/>
              <a:t>negative</a:t>
            </a:r>
            <a:endParaRPr lang="nl-NL" sz="2800" dirty="0"/>
          </a:p>
          <a:p>
            <a:r>
              <a:rPr lang="nl-NL" sz="2800" dirty="0" err="1"/>
              <a:t>Probability</a:t>
            </a:r>
            <a:r>
              <a:rPr lang="nl-NL" sz="2800" dirty="0"/>
              <a:t> </a:t>
            </a:r>
            <a:r>
              <a:rPr lang="nl-NL" sz="2800" dirty="0" err="1"/>
              <a:t>mass</a:t>
            </a:r>
            <a:r>
              <a:rPr lang="nl-NL" sz="2800" dirty="0"/>
              <a:t> &lt; .50, and </a:t>
            </a:r>
            <a:r>
              <a:rPr lang="nl-NL" sz="2800" dirty="0" err="1"/>
              <a:t>cost</a:t>
            </a:r>
            <a:r>
              <a:rPr lang="nl-NL" sz="2800" dirty="0"/>
              <a:t> of </a:t>
            </a:r>
            <a:r>
              <a:rPr lang="nl-NL" sz="2800" dirty="0" err="1"/>
              <a:t>true</a:t>
            </a:r>
            <a:r>
              <a:rPr lang="nl-NL" sz="2800" dirty="0"/>
              <a:t> </a:t>
            </a:r>
            <a:r>
              <a:rPr lang="nl-NL" sz="2800" dirty="0" err="1"/>
              <a:t>positive</a:t>
            </a:r>
            <a:r>
              <a:rPr lang="nl-NL" sz="2800" dirty="0"/>
              <a:t>, </a:t>
            </a:r>
            <a:r>
              <a:rPr lang="nl-NL" sz="2800" dirty="0" err="1"/>
              <a:t>false</a:t>
            </a:r>
            <a:r>
              <a:rPr lang="nl-NL" sz="2800" dirty="0"/>
              <a:t> </a:t>
            </a:r>
            <a:r>
              <a:rPr lang="nl-NL" sz="2800" dirty="0" err="1"/>
              <a:t>positive</a:t>
            </a:r>
            <a:r>
              <a:rPr lang="nl-NL" sz="2800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89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9F89D9-D11C-4F7B-A9F4-B81928E756EF}"/>
              </a:ext>
            </a:extLst>
          </p:cNvPr>
          <p:cNvSpPr txBox="1"/>
          <p:nvPr/>
        </p:nvSpPr>
        <p:spPr>
          <a:xfrm>
            <a:off x="1462572" y="1136504"/>
            <a:ext cx="85118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/>
              <a:t>95% CI or 99% CI? Or 90% CI? </a:t>
            </a:r>
          </a:p>
          <a:p>
            <a:endParaRPr lang="nl-NL" sz="2800" dirty="0"/>
          </a:p>
          <a:p>
            <a:r>
              <a:rPr lang="nl-NL" sz="2800" dirty="0" err="1"/>
              <a:t>Larger</a:t>
            </a:r>
            <a:r>
              <a:rPr lang="nl-NL" sz="2800" dirty="0"/>
              <a:t> sample </a:t>
            </a:r>
            <a:r>
              <a:rPr lang="nl-NL" sz="2800" dirty="0" err="1"/>
              <a:t>sizes</a:t>
            </a:r>
            <a:r>
              <a:rPr lang="nl-NL" sz="2800" dirty="0"/>
              <a:t> make CI smaller, and hypotheses are </a:t>
            </a:r>
            <a:r>
              <a:rPr lang="nl-NL" sz="2800" dirty="0" err="1"/>
              <a:t>easily</a:t>
            </a:r>
            <a:r>
              <a:rPr lang="nl-NL" sz="2800" dirty="0"/>
              <a:t> </a:t>
            </a:r>
            <a:r>
              <a:rPr lang="nl-NL" sz="2800" dirty="0" err="1"/>
              <a:t>rejected</a:t>
            </a:r>
            <a:r>
              <a:rPr lang="nl-NL" sz="2800" dirty="0"/>
              <a:t>, even </a:t>
            </a:r>
            <a:r>
              <a:rPr lang="nl-NL" sz="2800" dirty="0" err="1"/>
              <a:t>when</a:t>
            </a:r>
            <a:r>
              <a:rPr lang="nl-NL" sz="2800" dirty="0"/>
              <a:t> </a:t>
            </a:r>
            <a:r>
              <a:rPr lang="nl-NL" sz="2800" dirty="0" err="1"/>
              <a:t>they</a:t>
            </a:r>
            <a:r>
              <a:rPr lang="nl-NL" sz="2800" dirty="0"/>
              <a:t> do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depart</a:t>
            </a:r>
            <a:r>
              <a:rPr lang="nl-NL" sz="2800" dirty="0"/>
              <a:t> </a:t>
            </a:r>
            <a:r>
              <a:rPr lang="nl-NL" sz="2800" dirty="0" err="1"/>
              <a:t>much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the nul-hypothesis</a:t>
            </a:r>
          </a:p>
          <a:p>
            <a:endParaRPr lang="nl-NL" sz="2800" dirty="0"/>
          </a:p>
          <a:p>
            <a:r>
              <a:rPr lang="nl-NL" sz="2800" dirty="0"/>
              <a:t>Smaller sample </a:t>
            </a:r>
            <a:r>
              <a:rPr lang="nl-NL" sz="2800" dirty="0" err="1"/>
              <a:t>sizes</a:t>
            </a:r>
            <a:r>
              <a:rPr lang="nl-NL" sz="2800" dirty="0"/>
              <a:t> make CI </a:t>
            </a:r>
            <a:r>
              <a:rPr lang="nl-NL" sz="2800" dirty="0" err="1"/>
              <a:t>larger</a:t>
            </a:r>
            <a:r>
              <a:rPr lang="nl-NL" sz="2800" dirty="0"/>
              <a:t>, and hypotheses are </a:t>
            </a:r>
            <a:r>
              <a:rPr lang="nl-NL" sz="2800" dirty="0" err="1"/>
              <a:t>not</a:t>
            </a:r>
            <a:r>
              <a:rPr lang="nl-NL" sz="2800" dirty="0"/>
              <a:t> </a:t>
            </a:r>
            <a:r>
              <a:rPr lang="nl-NL" sz="2800" dirty="0" err="1"/>
              <a:t>easily</a:t>
            </a:r>
            <a:r>
              <a:rPr lang="nl-NL" sz="2800" dirty="0"/>
              <a:t> </a:t>
            </a:r>
            <a:r>
              <a:rPr lang="nl-NL" sz="2800" dirty="0" err="1"/>
              <a:t>rejected</a:t>
            </a:r>
            <a:r>
              <a:rPr lang="nl-NL" sz="2800" dirty="0"/>
              <a:t>, even </a:t>
            </a:r>
            <a:r>
              <a:rPr lang="nl-NL" sz="2800" dirty="0" err="1"/>
              <a:t>when</a:t>
            </a:r>
            <a:r>
              <a:rPr lang="nl-NL" sz="2800" dirty="0"/>
              <a:t> </a:t>
            </a:r>
            <a:r>
              <a:rPr lang="nl-NL" sz="2800" dirty="0" err="1"/>
              <a:t>departure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nul hypothesis is large. For smaller sample </a:t>
            </a:r>
            <a:r>
              <a:rPr lang="nl-NL" sz="2800" dirty="0" err="1"/>
              <a:t>sizes</a:t>
            </a:r>
            <a:r>
              <a:rPr lang="nl-NL" sz="2800" dirty="0"/>
              <a:t> </a:t>
            </a:r>
            <a:r>
              <a:rPr lang="nl-NL" sz="2800" dirty="0" err="1"/>
              <a:t>one</a:t>
            </a:r>
            <a:r>
              <a:rPr lang="nl-NL" sz="2800" dirty="0"/>
              <a:t> </a:t>
            </a:r>
            <a:r>
              <a:rPr lang="nl-NL" sz="2800" dirty="0" err="1"/>
              <a:t>often</a:t>
            </a:r>
            <a:r>
              <a:rPr lang="nl-NL" sz="2800" dirty="0"/>
              <a:t> takes smaller CI, for </a:t>
            </a:r>
            <a:r>
              <a:rPr lang="nl-NL" sz="2800" dirty="0" err="1"/>
              <a:t>example</a:t>
            </a:r>
            <a:r>
              <a:rPr lang="nl-NL" sz="2800" dirty="0"/>
              <a:t> 90 % CI</a:t>
            </a:r>
          </a:p>
        </p:txBody>
      </p:sp>
    </p:spTree>
    <p:extLst>
      <p:ext uri="{BB962C8B-B14F-4D97-AF65-F5344CB8AC3E}">
        <p14:creationId xmlns:p14="http://schemas.microsoft.com/office/powerpoint/2010/main" val="428556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2. Classification by logistic regression</a:t>
            </a:r>
            <a:endParaRPr lang="en-US" sz="3200" dirty="0">
              <a:latin typeface="Merriweather Bold" panose="02060503050406030704" pitchFamily="18" charset="0"/>
              <a:ea typeface="Merriweather Bold" panose="02060503050406030704" pitchFamily="18" charset="0"/>
            </a:endParaRP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Probabilities used for classification have a confidence interval that may or may not be taken into account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Consider errors in terms of false positives and false negatives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Is it possible to say something about costs?</a:t>
            </a:r>
          </a:p>
        </p:txBody>
      </p:sp>
    </p:spTree>
    <p:extLst>
      <p:ext uri="{BB962C8B-B14F-4D97-AF65-F5344CB8AC3E}">
        <p14:creationId xmlns:p14="http://schemas.microsoft.com/office/powerpoint/2010/main" val="11795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894A3-907C-4066-B01B-08BE83B33C43}"/>
              </a:ext>
            </a:extLst>
          </p:cNvPr>
          <p:cNvSpPr txBox="1"/>
          <p:nvPr/>
        </p:nvSpPr>
        <p:spPr>
          <a:xfrm>
            <a:off x="1620979" y="1092704"/>
            <a:ext cx="837671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>
                <a:latin typeface="+mn-lt"/>
              </a:rPr>
              <a:t>3. Effect </a:t>
            </a:r>
            <a:r>
              <a:rPr lang="nl-NL" sz="3600" b="1" dirty="0" err="1">
                <a:latin typeface="+mn-lt"/>
              </a:rPr>
              <a:t>sizes</a:t>
            </a:r>
            <a:r>
              <a:rPr lang="nl-NL" sz="3600" b="1" dirty="0">
                <a:latin typeface="+mn-lt"/>
              </a:rPr>
              <a:t>: effect of </a:t>
            </a:r>
            <a:r>
              <a:rPr lang="nl-NL" sz="3600" b="1" dirty="0" err="1">
                <a:latin typeface="+mn-lt"/>
              </a:rPr>
              <a:t>individual</a:t>
            </a:r>
            <a:r>
              <a:rPr lang="nl-NL" sz="3600" b="1" dirty="0">
                <a:latin typeface="+mn-lt"/>
              </a:rPr>
              <a:t> variables</a:t>
            </a:r>
          </a:p>
          <a:p>
            <a:endParaRPr lang="nl-NL" sz="2800" dirty="0">
              <a:latin typeface="+mn-lt"/>
            </a:endParaRPr>
          </a:p>
          <a:p>
            <a:r>
              <a:rPr lang="nl-NL" sz="2800" dirty="0">
                <a:latin typeface="+mn-lt"/>
              </a:rPr>
              <a:t>Generally: when equation is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8730BE-14D5-4C51-A942-9068ACA13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627501"/>
              </p:ext>
            </p:extLst>
          </p:nvPr>
        </p:nvGraphicFramePr>
        <p:xfrm>
          <a:off x="2192638" y="2870563"/>
          <a:ext cx="4674693" cy="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Equation" r:id="rId3" imgW="1307880" imgH="228600" progId="Equation.3">
                  <p:embed/>
                </p:oleObj>
              </mc:Choice>
              <mc:Fallback>
                <p:oleObj name="Equation" r:id="rId3" imgW="130788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638" y="2870563"/>
                        <a:ext cx="4674693" cy="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37600D-43F2-4A42-9B12-A3C8F0DCE9BE}"/>
              </a:ext>
            </a:extLst>
          </p:cNvPr>
          <p:cNvSpPr txBox="1"/>
          <p:nvPr/>
        </p:nvSpPr>
        <p:spPr>
          <a:xfrm>
            <a:off x="1534164" y="4483736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n-lt"/>
              </a:rPr>
              <a:t>then </a:t>
            </a:r>
            <a:r>
              <a:rPr lang="nl-NL" sz="2800" b="1" dirty="0">
                <a:solidFill>
                  <a:srgbClr val="F00F2C"/>
                </a:solidFill>
                <a:latin typeface="+mn-lt"/>
              </a:rPr>
              <a:t>the effect size of </a:t>
            </a:r>
            <a:r>
              <a:rPr lang="nl-NL" sz="2800" b="1" i="1" dirty="0">
                <a:solidFill>
                  <a:srgbClr val="F00F2C"/>
                </a:solidFill>
                <a:latin typeface="+mn-lt"/>
              </a:rPr>
              <a:t>x</a:t>
            </a:r>
            <a:r>
              <a:rPr lang="nl-NL" sz="1800" b="1" i="1" dirty="0">
                <a:solidFill>
                  <a:srgbClr val="F00F2C"/>
                </a:solidFill>
                <a:latin typeface="+mn-lt"/>
              </a:rPr>
              <a:t>1</a:t>
            </a:r>
            <a:r>
              <a:rPr lang="nl-NL" sz="2800" b="1" i="1" dirty="0">
                <a:latin typeface="+mn-lt"/>
              </a:rPr>
              <a:t> </a:t>
            </a:r>
            <a:r>
              <a:rPr lang="nl-NL" sz="2800" dirty="0">
                <a:latin typeface="+mn-lt"/>
              </a:rPr>
              <a:t>is</a:t>
            </a:r>
            <a:endParaRPr lang="nl-NL" sz="2800" b="1" i="1" dirty="0">
              <a:latin typeface="+mn-lt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08F033E-20AA-4A15-9B49-5F6BFF07ED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5888"/>
              </p:ext>
            </p:extLst>
          </p:nvPr>
        </p:nvGraphicFramePr>
        <p:xfrm>
          <a:off x="6111268" y="4087800"/>
          <a:ext cx="2132704" cy="129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5" imgW="711000" imgH="431640" progId="Equation.3">
                  <p:embed/>
                </p:oleObj>
              </mc:Choice>
              <mc:Fallback>
                <p:oleObj name="Equation" r:id="rId5" imgW="711000" imgH="431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1268" y="4087800"/>
                        <a:ext cx="2132704" cy="129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13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33F49-61F6-472D-94FF-5ED7BBD42353}"/>
              </a:ext>
            </a:extLst>
          </p:cNvPr>
          <p:cNvSpPr txBox="1"/>
          <p:nvPr/>
        </p:nvSpPr>
        <p:spPr>
          <a:xfrm>
            <a:off x="638484" y="831094"/>
            <a:ext cx="353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err="1">
                <a:latin typeface="+mj-lt"/>
              </a:rPr>
              <a:t>Quadratic</a:t>
            </a:r>
            <a:r>
              <a:rPr lang="nl-NL" sz="3200" b="1" dirty="0">
                <a:latin typeface="+mj-lt"/>
              </a:rPr>
              <a:t> </a:t>
            </a:r>
            <a:r>
              <a:rPr lang="nl-NL" sz="3200" b="1" dirty="0" err="1">
                <a:latin typeface="+mj-lt"/>
              </a:rPr>
              <a:t>regression</a:t>
            </a:r>
            <a:endParaRPr lang="nl-NL" sz="3200" b="1" dirty="0">
              <a:latin typeface="+mj-lt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65DCE5-F304-4264-B6C0-94A4F2C16A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46869"/>
              </p:ext>
            </p:extLst>
          </p:nvPr>
        </p:nvGraphicFramePr>
        <p:xfrm>
          <a:off x="1765916" y="2008920"/>
          <a:ext cx="4331671" cy="835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Equation" r:id="rId3" imgW="1231560" imgH="241200" progId="Equation.3">
                  <p:embed/>
                </p:oleObj>
              </mc:Choice>
              <mc:Fallback>
                <p:oleObj name="Equation" r:id="rId3" imgW="1231560" imgH="24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916" y="2008920"/>
                        <a:ext cx="4331671" cy="835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281610-3491-4B5B-AF3B-84F81EB83C63}"/>
              </a:ext>
            </a:extLst>
          </p:cNvPr>
          <p:cNvSpPr txBox="1"/>
          <p:nvPr/>
        </p:nvSpPr>
        <p:spPr>
          <a:xfrm>
            <a:off x="1616627" y="3832881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n-lt"/>
              </a:rPr>
              <a:t>then </a:t>
            </a:r>
            <a:r>
              <a:rPr lang="nl-NL" sz="2800" b="1" dirty="0">
                <a:solidFill>
                  <a:srgbClr val="F00F2C"/>
                </a:solidFill>
                <a:latin typeface="+mn-lt"/>
              </a:rPr>
              <a:t>effect size of </a:t>
            </a:r>
            <a:r>
              <a:rPr lang="nl-NL" sz="2800" b="1" i="1" dirty="0">
                <a:solidFill>
                  <a:srgbClr val="F00F2C"/>
                </a:solidFill>
                <a:latin typeface="+mn-lt"/>
              </a:rPr>
              <a:t>x</a:t>
            </a:r>
            <a:r>
              <a:rPr lang="nl-NL" sz="2800" b="1" i="1" dirty="0">
                <a:latin typeface="+mn-lt"/>
              </a:rPr>
              <a:t> </a:t>
            </a:r>
            <a:r>
              <a:rPr lang="nl-NL" sz="2800" dirty="0">
                <a:latin typeface="+mn-lt"/>
              </a:rPr>
              <a:t>is</a:t>
            </a:r>
            <a:endParaRPr lang="nl-NL" sz="2800" b="1" i="1" dirty="0">
              <a:latin typeface="+mn-lt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0C44B7-31C8-4BC1-950A-6DA23C3CE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706645"/>
              </p:ext>
            </p:extLst>
          </p:nvPr>
        </p:nvGraphicFramePr>
        <p:xfrm>
          <a:off x="5401613" y="3513844"/>
          <a:ext cx="3173220" cy="1203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5" imgW="1104840" imgH="419040" progId="Equation.3">
                  <p:embed/>
                </p:oleObj>
              </mc:Choice>
              <mc:Fallback>
                <p:oleObj name="Equation" r:id="rId5" imgW="1104840" imgH="4190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1613" y="3513844"/>
                        <a:ext cx="3173220" cy="1203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8FB5776-39C5-4C32-90F7-D6AC0FE0D935}"/>
              </a:ext>
            </a:extLst>
          </p:cNvPr>
          <p:cNvSpPr/>
          <p:nvPr/>
        </p:nvSpPr>
        <p:spPr>
          <a:xfrm>
            <a:off x="1527583" y="5503686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+mn-lt"/>
              </a:rPr>
              <a:t>So effect of x depends on x itself!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907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DB546C-76E2-4902-A5D2-FEDE95E6900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The fitted quadratic regression curve is</a:t>
            </a:r>
            <a:endParaRPr lang="en-GB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00027D-769F-4A40-B5D0-B0B7EFEE7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056200"/>
              </p:ext>
            </p:extLst>
          </p:nvPr>
        </p:nvGraphicFramePr>
        <p:xfrm>
          <a:off x="6026997" y="1736701"/>
          <a:ext cx="558630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Equation" r:id="rId3" imgW="3975100" imgH="406400" progId="Equation.3">
                  <p:embed/>
                </p:oleObj>
              </mc:Choice>
              <mc:Fallback>
                <p:oleObj name="Equation" r:id="rId3" imgW="3975100" imgH="4064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997" y="1736701"/>
                        <a:ext cx="5586305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EDBC33-76B1-4F9A-874E-5F2D213B8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34023"/>
              </p:ext>
            </p:extLst>
          </p:nvPr>
        </p:nvGraphicFramePr>
        <p:xfrm>
          <a:off x="-1" y="1606168"/>
          <a:ext cx="5494761" cy="4626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r:id="rId5" imgW="3110400" imgH="2678760" progId="StaticEnhancedMetafile">
                  <p:embed/>
                </p:oleObj>
              </mc:Choice>
              <mc:Fallback>
                <p:oleObj r:id="rId5" imgW="3110400" imgH="2678760" progId="StaticEnhancedMetafile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1606168"/>
                        <a:ext cx="5494761" cy="4626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8AD6B7-587E-474B-82BD-D4E5CDC41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052911"/>
              </p:ext>
            </p:extLst>
          </p:nvPr>
        </p:nvGraphicFramePr>
        <p:xfrm>
          <a:off x="5995390" y="2708920"/>
          <a:ext cx="3312368" cy="123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Equation" r:id="rId7" imgW="1155600" imgH="431640" progId="Equation.3">
                  <p:embed/>
                </p:oleObj>
              </mc:Choice>
              <mc:Fallback>
                <p:oleObj name="Equation" r:id="rId7" imgW="1155600" imgH="4316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5390" y="2708920"/>
                        <a:ext cx="3312368" cy="123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168421-C28B-43CD-B6AA-67DE7ADB1078}"/>
              </a:ext>
            </a:extLst>
          </p:cNvPr>
          <p:cNvSpPr txBox="1"/>
          <p:nvPr/>
        </p:nvSpPr>
        <p:spPr>
          <a:xfrm>
            <a:off x="5995390" y="4177671"/>
            <a:ext cx="36551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j-lt"/>
              </a:rPr>
              <a:t>Minimum lies outside</a:t>
            </a:r>
          </a:p>
          <a:p>
            <a:r>
              <a:rPr lang="nl-NL" sz="2800" dirty="0">
                <a:latin typeface="+mj-lt"/>
              </a:rPr>
              <a:t>range of x </a:t>
            </a:r>
          </a:p>
          <a:p>
            <a:r>
              <a:rPr lang="nl-NL" sz="2800" dirty="0">
                <a:latin typeface="+mj-lt"/>
              </a:rPr>
              <a:t>(do you see this?)</a:t>
            </a:r>
          </a:p>
        </p:txBody>
      </p:sp>
    </p:spTree>
    <p:extLst>
      <p:ext uri="{BB962C8B-B14F-4D97-AF65-F5344CB8AC3E}">
        <p14:creationId xmlns:p14="http://schemas.microsoft.com/office/powerpoint/2010/main" val="2125154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5DB546C-76E2-4902-A5D2-FEDE95E6900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052513"/>
            <a:ext cx="8496300" cy="51133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The fitted quadratic regression curve is</a:t>
            </a:r>
            <a:endParaRPr lang="en-GB" sz="28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00027D-769F-4A40-B5D0-B0B7EFEE7A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6997" y="1736701"/>
          <a:ext cx="558630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3" imgW="3975100" imgH="406400" progId="Equation.3">
                  <p:embed/>
                </p:oleObj>
              </mc:Choice>
              <mc:Fallback>
                <p:oleObj name="Equation" r:id="rId3" imgW="3975100" imgH="4064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900027D-769F-4A40-B5D0-B0B7EFEE7A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997" y="1736701"/>
                        <a:ext cx="5586305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EDBC33-76B1-4F9A-874E-5F2D213B8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" y="1606168"/>
          <a:ext cx="5494761" cy="4626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r:id="rId5" imgW="3110400" imgH="2678760" progId="StaticEnhancedMetafile">
                  <p:embed/>
                </p:oleObj>
              </mc:Choice>
              <mc:Fallback>
                <p:oleObj r:id="rId5" imgW="3110400" imgH="2678760" progId="StaticEnhancedMetafil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EDBC33-76B1-4F9A-874E-5F2D213B82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1606168"/>
                        <a:ext cx="5494761" cy="4626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8AD6B7-587E-474B-82BD-D4E5CDC41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5390" y="2708920"/>
          <a:ext cx="3312368" cy="123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7" imgW="1155600" imgH="431640" progId="Equation.3">
                  <p:embed/>
                </p:oleObj>
              </mc:Choice>
              <mc:Fallback>
                <p:oleObj name="Equation" r:id="rId7" imgW="1155600" imgH="43164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68AD6B7-587E-474B-82BD-D4E5CDC41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5390" y="2708920"/>
                        <a:ext cx="3312368" cy="123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168421-C28B-43CD-B6AA-67DE7ADB1078}"/>
              </a:ext>
            </a:extLst>
          </p:cNvPr>
          <p:cNvSpPr txBox="1"/>
          <p:nvPr/>
        </p:nvSpPr>
        <p:spPr>
          <a:xfrm>
            <a:off x="5995390" y="4177671"/>
            <a:ext cx="5771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+mj-lt"/>
              </a:rPr>
              <a:t>Minimum lies outside</a:t>
            </a:r>
          </a:p>
          <a:p>
            <a:r>
              <a:rPr lang="nl-NL" sz="2800" dirty="0">
                <a:latin typeface="+mj-lt"/>
              </a:rPr>
              <a:t>range of x </a:t>
            </a:r>
          </a:p>
          <a:p>
            <a:r>
              <a:rPr lang="nl-NL" sz="2800" b="1" dirty="0">
                <a:latin typeface="+mj-lt"/>
              </a:rPr>
              <a:t>Set </a:t>
            </a:r>
            <a:r>
              <a:rPr lang="nl-NL" sz="2800" b="1" dirty="0" err="1">
                <a:latin typeface="+mj-lt"/>
              </a:rPr>
              <a:t>derivative</a:t>
            </a:r>
            <a:r>
              <a:rPr lang="nl-NL" sz="2800" b="1" dirty="0">
                <a:latin typeface="+mj-lt"/>
              </a:rPr>
              <a:t> </a:t>
            </a:r>
            <a:r>
              <a:rPr lang="nl-NL" sz="2800" b="1" dirty="0" err="1">
                <a:latin typeface="+mj-lt"/>
              </a:rPr>
              <a:t>equal</a:t>
            </a:r>
            <a:r>
              <a:rPr lang="nl-NL" sz="2800" b="1" dirty="0">
                <a:latin typeface="+mj-lt"/>
              </a:rPr>
              <a:t> </a:t>
            </a:r>
            <a:r>
              <a:rPr lang="nl-NL" sz="2800" b="1" dirty="0" err="1">
                <a:latin typeface="+mj-lt"/>
              </a:rPr>
              <a:t>to</a:t>
            </a:r>
            <a:r>
              <a:rPr lang="nl-NL" sz="2800" b="1" dirty="0">
                <a:latin typeface="+mj-lt"/>
              </a:rPr>
              <a:t> 0 and </a:t>
            </a:r>
            <a:r>
              <a:rPr lang="nl-NL" sz="2800" b="1" dirty="0" err="1">
                <a:latin typeface="+mj-lt"/>
              </a:rPr>
              <a:t>calculate</a:t>
            </a:r>
            <a:r>
              <a:rPr lang="nl-NL" sz="2800" b="1" dirty="0">
                <a:latin typeface="+mj-lt"/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291224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6FFEC17-3EF0-4456-B860-3A9CAD75F1DD}"/>
              </a:ext>
            </a:extLst>
          </p:cNvPr>
          <p:cNvSpPr txBox="1">
            <a:spLocks noChangeArrowheads="1"/>
          </p:cNvSpPr>
          <p:nvPr/>
        </p:nvSpPr>
        <p:spPr>
          <a:xfrm>
            <a:off x="1154274" y="625959"/>
            <a:ext cx="8496300" cy="52565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2400"/>
              </a:spcAft>
            </a:pPr>
            <a:r>
              <a:rPr lang="en-GB" sz="4000" dirty="0">
                <a:latin typeface="+mn-lt"/>
              </a:rPr>
              <a:t>Effect sizes for interaction </a:t>
            </a:r>
          </a:p>
          <a:p>
            <a:pPr lvl="0">
              <a:spcAft>
                <a:spcPts val="2400"/>
              </a:spcAft>
            </a:pPr>
            <a:r>
              <a:rPr lang="en-GB" sz="2800" dirty="0"/>
              <a:t>Interaction by multiplying variables.</a:t>
            </a: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b="1" dirty="0"/>
              <a:t>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 </a:t>
            </a:r>
            <a:r>
              <a:rPr lang="en-GB" sz="2800" b="1" dirty="0"/>
              <a:t>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</a:p>
          <a:p>
            <a:pPr lvl="0">
              <a:spcAft>
                <a:spcPct val="10000"/>
              </a:spcAft>
              <a:buFontTx/>
              <a:buNone/>
            </a:pPr>
            <a:endParaRPr lang="en-GB" sz="2800" b="1" dirty="0">
              <a:solidFill>
                <a:srgbClr val="2407F9"/>
              </a:solidFill>
            </a:endParaRP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dirty="0"/>
              <a:t>Two ways in which this can be rewritten are</a:t>
            </a:r>
            <a:r>
              <a:rPr lang="en-GB" sz="2800" dirty="0">
                <a:sym typeface="Symbol"/>
              </a:rPr>
              <a:t> </a:t>
            </a:r>
          </a:p>
          <a:p>
            <a:pPr lvl="0">
              <a:spcAft>
                <a:spcPct val="10000"/>
              </a:spcAft>
              <a:buFontTx/>
              <a:buNone/>
            </a:pPr>
            <a:endParaRPr lang="en-GB" sz="2800" dirty="0">
              <a:sym typeface="Symbol"/>
            </a:endParaRPr>
          </a:p>
          <a:p>
            <a:pPr lvl="0">
              <a:spcAft>
                <a:spcPct val="10000"/>
              </a:spcAft>
              <a:buFontTx/>
              <a:buNone/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</a:p>
          <a:p>
            <a:pPr lvl="0">
              <a:spcAft>
                <a:spcPct val="10000"/>
              </a:spcAft>
            </a:pPr>
            <a:r>
              <a:rPr lang="en-GB" sz="2800" b="1" dirty="0"/>
              <a:t>      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endParaRPr lang="en-GB" sz="2800" dirty="0"/>
          </a:p>
          <a:p>
            <a:pPr lvl="0">
              <a:spcAft>
                <a:spcPct val="10000"/>
              </a:spcAft>
              <a:buFontTx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16563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AD9DACF-31E9-4C37-9B1C-B36AAD60A45E}"/>
              </a:ext>
            </a:extLst>
          </p:cNvPr>
          <p:cNvSpPr txBox="1">
            <a:spLocks noChangeArrowheads="1"/>
          </p:cNvSpPr>
          <p:nvPr/>
        </p:nvSpPr>
        <p:spPr>
          <a:xfrm>
            <a:off x="491640" y="1368557"/>
            <a:ext cx="10975682" cy="56166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ct val="10000"/>
              </a:spcAft>
              <a:buFontTx/>
              <a:buNone/>
            </a:pPr>
            <a:r>
              <a:rPr lang="en-GB" sz="2800" dirty="0"/>
              <a:t>For</a:t>
            </a:r>
            <a:r>
              <a:rPr lang="en-GB" sz="2800" b="1" dirty="0"/>
              <a:t>   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  =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0</a:t>
            </a:r>
            <a:r>
              <a:rPr lang="en-GB" sz="2800" b="1" dirty="0"/>
              <a:t>  + 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 </a:t>
            </a:r>
            <a:r>
              <a:rPr lang="en-GB" sz="2800" b="1" dirty="0">
                <a:solidFill>
                  <a:srgbClr val="2407F9"/>
                </a:solidFill>
              </a:rPr>
              <a:t>)</a:t>
            </a:r>
            <a:r>
              <a:rPr lang="en-GB" sz="2800" b="1" baseline="-250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+  (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b="1" dirty="0">
                <a:solidFill>
                  <a:srgbClr val="2407F9"/>
                </a:solidFill>
              </a:rPr>
              <a:t>) 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</a:p>
          <a:p>
            <a:pPr lvl="0">
              <a:spcAft>
                <a:spcPct val="10000"/>
              </a:spcAft>
            </a:pPr>
            <a:endParaRPr lang="en-GB" sz="2800" b="1" dirty="0"/>
          </a:p>
          <a:p>
            <a:pPr lvl="0">
              <a:spcAft>
                <a:spcPct val="10000"/>
              </a:spcAft>
            </a:pPr>
            <a:r>
              <a:rPr lang="en-GB" sz="2800" dirty="0"/>
              <a:t>the effect size for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1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is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1 </a:t>
            </a:r>
            <a:r>
              <a:rPr lang="en-GB" sz="2800" b="1" dirty="0">
                <a:solidFill>
                  <a:srgbClr val="2407F9"/>
                </a:solidFill>
                <a:sym typeface="Symbol"/>
              </a:rPr>
              <a:t>+ </a:t>
            </a:r>
            <a:r>
              <a:rPr lang="en-GB" sz="2800" b="1" baseline="-25000" dirty="0">
                <a:solidFill>
                  <a:srgbClr val="2407F9"/>
                </a:solidFill>
                <a:sym typeface="Symbol"/>
              </a:rPr>
              <a:t>3</a:t>
            </a:r>
            <a:r>
              <a:rPr lang="en-GB" sz="2800" b="1" dirty="0">
                <a:solidFill>
                  <a:srgbClr val="2407F9"/>
                </a:solidFill>
              </a:rPr>
              <a:t> 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dirty="0">
                <a:solidFill>
                  <a:srgbClr val="2407F9"/>
                </a:solidFill>
              </a:rPr>
              <a:t>,</a:t>
            </a:r>
            <a:r>
              <a:rPr lang="en-GB" sz="2800" b="1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i.e. a function of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2</a:t>
            </a:r>
            <a:r>
              <a:rPr lang="en-GB" sz="2800" dirty="0">
                <a:solidFill>
                  <a:srgbClr val="2407F9"/>
                </a:solidFill>
              </a:rPr>
              <a:t>.</a:t>
            </a:r>
          </a:p>
          <a:p>
            <a:pPr lvl="0">
              <a:spcAft>
                <a:spcPct val="10000"/>
              </a:spcAft>
            </a:pPr>
            <a:r>
              <a:rPr lang="en-GB" sz="2800" dirty="0"/>
              <a:t>Hence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2  </a:t>
            </a:r>
            <a:r>
              <a:rPr lang="en-GB" sz="2800" b="1" dirty="0">
                <a:solidFill>
                  <a:srgbClr val="2407F9"/>
                </a:solidFill>
              </a:rPr>
              <a:t>moderates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dirty="0"/>
              <a:t>the effect of </a:t>
            </a:r>
            <a:r>
              <a:rPr lang="en-GB" sz="2800" b="1" dirty="0">
                <a:solidFill>
                  <a:srgbClr val="2407F9"/>
                </a:solidFill>
              </a:rPr>
              <a:t>x</a:t>
            </a:r>
            <a:r>
              <a:rPr lang="en-GB" sz="2800" b="1" baseline="-25000" dirty="0">
                <a:solidFill>
                  <a:srgbClr val="2407F9"/>
                </a:solidFill>
              </a:rPr>
              <a:t>1 </a:t>
            </a:r>
            <a:r>
              <a:rPr lang="en-GB" sz="2800" dirty="0"/>
              <a:t>on</a:t>
            </a:r>
            <a:r>
              <a:rPr lang="en-GB" sz="2800" dirty="0">
                <a:solidFill>
                  <a:srgbClr val="2407F9"/>
                </a:solidFill>
              </a:rPr>
              <a:t> </a:t>
            </a:r>
            <a:r>
              <a:rPr lang="en-GB" sz="2800" b="1" dirty="0"/>
              <a:t>E[</a:t>
            </a:r>
            <a:r>
              <a:rPr lang="en-GB" sz="2800" b="1" dirty="0" err="1">
                <a:solidFill>
                  <a:srgbClr val="31B159"/>
                </a:solidFill>
              </a:rPr>
              <a:t>y</a:t>
            </a:r>
            <a:r>
              <a:rPr lang="en-GB" sz="2800" b="1" dirty="0" err="1"/>
              <a:t>|x</a:t>
            </a:r>
            <a:r>
              <a:rPr lang="en-GB" sz="2800" b="1" dirty="0"/>
              <a:t>]. </a:t>
            </a:r>
          </a:p>
          <a:p>
            <a:pPr lvl="0">
              <a:spcAft>
                <a:spcPct val="10000"/>
              </a:spcAft>
            </a:pPr>
            <a:r>
              <a:rPr lang="en-GB" sz="2800" b="1" dirty="0">
                <a:solidFill>
                  <a:srgbClr val="2407F9"/>
                </a:solidFill>
              </a:rPr>
              <a:t>	</a:t>
            </a:r>
            <a:endParaRPr lang="en-GB" sz="2800" b="1" dirty="0"/>
          </a:p>
          <a:p>
            <a:pPr lvl="0">
              <a:spcAft>
                <a:spcPct val="10000"/>
              </a:spcAft>
            </a:pPr>
            <a:r>
              <a:rPr lang="en-GB" sz="2800" dirty="0"/>
              <a:t>For </a:t>
            </a:r>
            <a:r>
              <a:rPr lang="en-GB" sz="2800" b="1" dirty="0">
                <a:solidFill>
                  <a:srgbClr val="2407F9"/>
                </a:solidFill>
              </a:rPr>
              <a:t>example</a:t>
            </a:r>
            <a:r>
              <a:rPr lang="en-GB" sz="2800" dirty="0"/>
              <a:t>: gender moderates effect of occupation mother on math score (or, which is mathematically identical: occupation mother score moderates effect of gender on math score)</a:t>
            </a:r>
          </a:p>
        </p:txBody>
      </p:sp>
    </p:spTree>
    <p:extLst>
      <p:ext uri="{BB962C8B-B14F-4D97-AF65-F5344CB8AC3E}">
        <p14:creationId xmlns:p14="http://schemas.microsoft.com/office/powerpoint/2010/main" val="58899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E9C00-A6E8-40BF-BCE5-E90BF52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60388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3E648-B8C7-47EA-BE67-50A3527F8E30}"/>
              </a:ext>
            </a:extLst>
          </p:cNvPr>
          <p:cNvSpPr txBox="1"/>
          <p:nvPr/>
        </p:nvSpPr>
        <p:spPr>
          <a:xfrm>
            <a:off x="1065911" y="5609539"/>
            <a:ext cx="674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male life expectancy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=</a:t>
            </a:r>
            <a:r>
              <a:rPr lang="en-GB" sz="1800" b="1" dirty="0">
                <a:latin typeface="+mj-lt"/>
              </a:rPr>
              <a:t> </a:t>
            </a:r>
            <a:r>
              <a:rPr lang="en-GB" sz="2800" b="1" dirty="0">
                <a:latin typeface="+mj-lt"/>
              </a:rPr>
              <a:t>25.5 + 4.8 </a:t>
            </a:r>
            <a:r>
              <a:rPr lang="en-GB" sz="2800" b="1" dirty="0">
                <a:latin typeface="+mj-lt"/>
                <a:sym typeface="Symbol"/>
              </a:rPr>
              <a:t></a:t>
            </a:r>
            <a:r>
              <a:rPr lang="en-GB" sz="2800" b="1" dirty="0">
                <a:latin typeface="+mj-lt"/>
              </a:rPr>
              <a:t> log(GNP)</a:t>
            </a:r>
            <a:endParaRPr lang="nl-NL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6447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DDED7-E17F-47F7-845E-09E6ECB76587}"/>
              </a:ext>
            </a:extLst>
          </p:cNvPr>
          <p:cNvSpPr txBox="1">
            <a:spLocks/>
          </p:cNvSpPr>
          <p:nvPr/>
        </p:nvSpPr>
        <p:spPr>
          <a:xfrm>
            <a:off x="369655" y="1163805"/>
            <a:ext cx="11455864" cy="1014056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 sz="3600" b="1" i="0" dirty="0"/>
              <a:t>Effect </a:t>
            </a:r>
            <a:r>
              <a:rPr lang="nl-NL" sz="3600" b="1" i="0" dirty="0" err="1"/>
              <a:t>size</a:t>
            </a:r>
            <a:r>
              <a:rPr lang="nl-NL" sz="3600" b="1" i="0" dirty="0"/>
              <a:t> in </a:t>
            </a:r>
            <a:r>
              <a:rPr lang="nl-NL" sz="3600" b="1" i="0" dirty="0" err="1"/>
              <a:t>logistic</a:t>
            </a:r>
            <a:r>
              <a:rPr lang="nl-NL" sz="3600" b="1" i="0" dirty="0"/>
              <a:t> </a:t>
            </a:r>
            <a:r>
              <a:rPr lang="nl-NL" sz="3600" b="1" i="0" dirty="0" err="1"/>
              <a:t>regression</a:t>
            </a:r>
            <a:r>
              <a:rPr lang="nl-NL" sz="3600" b="1" i="0" dirty="0"/>
              <a:t>: </a:t>
            </a:r>
            <a:r>
              <a:rPr lang="nl-NL" sz="3600" b="1" i="0" dirty="0" err="1"/>
              <a:t>marginal</a:t>
            </a:r>
            <a:r>
              <a:rPr lang="nl-NL" sz="3600" b="1" i="0" dirty="0"/>
              <a:t> </a:t>
            </a:r>
            <a:r>
              <a:rPr lang="nl-NL" sz="3600" b="1" i="0" dirty="0" err="1"/>
              <a:t>effects</a:t>
            </a:r>
            <a:r>
              <a:rPr lang="nl-NL" b="1" i="0" dirty="0"/>
              <a:t>	</a:t>
            </a:r>
            <a:r>
              <a:rPr lang="nl-NL" b="1" dirty="0"/>
              <a:t>	</a:t>
            </a:r>
            <a:endParaRPr lang="nl-NL" sz="1400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6FA9D8-ACDE-40F8-8B1B-E65B07DD002A}"/>
              </a:ext>
            </a:extLst>
          </p:cNvPr>
          <p:cNvSpPr txBox="1">
            <a:spLocks/>
          </p:cNvSpPr>
          <p:nvPr/>
        </p:nvSpPr>
        <p:spPr>
          <a:xfrm>
            <a:off x="272716" y="2177861"/>
            <a:ext cx="5195023" cy="411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GB" sz="2800" dirty="0"/>
          </a:p>
          <a:p>
            <a:pPr lvl="0"/>
            <a:r>
              <a:rPr lang="en-GB" sz="2800" dirty="0"/>
              <a:t>change in </a:t>
            </a:r>
            <a:r>
              <a:rPr lang="en-GB" sz="2800" dirty="0" err="1"/>
              <a:t>Pr</a:t>
            </a:r>
            <a:r>
              <a:rPr lang="en-GB" sz="2800" dirty="0"/>
              <a:t>(y=1|x,z) due to a change in </a:t>
            </a:r>
            <a:r>
              <a:rPr lang="en-GB" sz="2800" i="1" dirty="0"/>
              <a:t>x</a:t>
            </a:r>
            <a:r>
              <a:rPr lang="en-GB" sz="2800" dirty="0"/>
              <a:t> </a:t>
            </a:r>
            <a:r>
              <a:rPr lang="en-GB" sz="2800" dirty="0">
                <a:solidFill>
                  <a:srgbClr val="FF0000"/>
                </a:solidFill>
              </a:rPr>
              <a:t>depends on </a:t>
            </a:r>
            <a:r>
              <a:rPr lang="en-GB" sz="2800" i="1" dirty="0">
                <a:solidFill>
                  <a:srgbClr val="FF0000"/>
                </a:solidFill>
              </a:rPr>
              <a:t>x</a:t>
            </a:r>
            <a:r>
              <a:rPr lang="en-GB" sz="2800" dirty="0">
                <a:solidFill>
                  <a:srgbClr val="FF0000"/>
                </a:solidFill>
              </a:rPr>
              <a:t> and on all other explanatory variables </a:t>
            </a:r>
            <a:r>
              <a:rPr lang="en-GB" sz="2800" i="1" dirty="0">
                <a:solidFill>
                  <a:srgbClr val="FF0000"/>
                </a:solidFill>
              </a:rPr>
              <a:t>z</a:t>
            </a:r>
            <a:r>
              <a:rPr lang="en-GB" sz="2800" i="1" dirty="0"/>
              <a:t>, </a:t>
            </a:r>
            <a:r>
              <a:rPr lang="en-GB" sz="2800" dirty="0"/>
              <a:t>i.e. it depends on where an individual is on the logistic curve</a:t>
            </a:r>
            <a:endParaRPr lang="en-US" sz="2800" b="1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pic>
        <p:nvPicPr>
          <p:cNvPr id="4" name="Picture 2" descr="Logistic function - Wikipedia">
            <a:extLst>
              <a:ext uri="{FF2B5EF4-FFF2-40B4-BE49-F238E27FC236}">
                <a16:creationId xmlns:a16="http://schemas.microsoft.com/office/drawing/2014/main" id="{1290F769-24CA-4E59-A7FE-AD6420FA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7587" y="2384432"/>
            <a:ext cx="5562600" cy="37016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05634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92081C81-1D40-4B3B-8630-E28805796338}"/>
              </a:ext>
            </a:extLst>
          </p:cNvPr>
          <p:cNvSpPr txBox="1">
            <a:spLocks/>
          </p:cNvSpPr>
          <p:nvPr/>
        </p:nvSpPr>
        <p:spPr>
          <a:xfrm>
            <a:off x="1163605" y="1371600"/>
            <a:ext cx="8496300" cy="411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800" dirty="0">
                <a:latin typeface="+mn-lt"/>
              </a:rPr>
              <a:t>Just like in </a:t>
            </a:r>
            <a:r>
              <a:rPr lang="nl-NL" sz="2800" dirty="0" err="1">
                <a:latin typeface="+mn-lt"/>
              </a:rPr>
              <a:t>linear</a:t>
            </a:r>
            <a:r>
              <a:rPr lang="nl-NL" sz="2800" dirty="0">
                <a:latin typeface="+mn-lt"/>
              </a:rPr>
              <a:t> </a:t>
            </a:r>
            <a:r>
              <a:rPr lang="nl-NL" sz="2800" dirty="0" err="1">
                <a:latin typeface="+mn-lt"/>
              </a:rPr>
              <a:t>regression</a:t>
            </a:r>
            <a:r>
              <a:rPr lang="nl-NL" sz="2800" dirty="0">
                <a:latin typeface="+mn-lt"/>
              </a:rPr>
              <a:t> we take </a:t>
            </a:r>
            <a:r>
              <a:rPr lang="nl-NL" sz="2800" dirty="0" err="1">
                <a:latin typeface="+mn-lt"/>
              </a:rPr>
              <a:t>derivatives</a:t>
            </a:r>
            <a:r>
              <a:rPr lang="nl-NL" sz="2800" dirty="0">
                <a:latin typeface="+mn-lt"/>
              </a:rPr>
              <a:t>, here </a:t>
            </a:r>
            <a:r>
              <a:rPr lang="nl-NL" sz="2800" dirty="0" err="1">
                <a:latin typeface="+mn-lt"/>
              </a:rPr>
              <a:t>derivative</a:t>
            </a:r>
            <a:r>
              <a:rPr lang="nl-NL" sz="2800" dirty="0">
                <a:latin typeface="+mn-lt"/>
              </a:rPr>
              <a:t> of p w.r.t. x</a:t>
            </a: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r>
              <a:rPr lang="en-US" sz="2800" dirty="0">
                <a:latin typeface="+mn-lt"/>
              </a:rPr>
              <a:t>We calculate for each observation (individual) separately the effect, and then average these effects.</a:t>
            </a: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en-US" sz="2800" dirty="0">
              <a:latin typeface="+mn-lt"/>
            </a:endParaRPr>
          </a:p>
          <a:p>
            <a:pPr lvl="0"/>
            <a:endParaRPr lang="nl-NL" sz="2800" dirty="0">
              <a:latin typeface="+mn-lt"/>
            </a:endParaRPr>
          </a:p>
          <a:p>
            <a:pPr lvl="0"/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DCA7DD22-8059-4357-A280-CBD622567BCE}"/>
                  </a:ext>
                </a:extLst>
              </p:cNvPr>
              <p:cNvSpPr txBox="1"/>
              <p:nvPr/>
            </p:nvSpPr>
            <p:spPr bwMode="auto">
              <a:xfrm>
                <a:off x="2918048" y="2788022"/>
                <a:ext cx="4103687" cy="1080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nl-NL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DCA7DD22-8059-4357-A280-CBD62256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8048" y="2788022"/>
                <a:ext cx="4103687" cy="1080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363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B5CEFF-185A-4C44-AB7D-58827A6343CC}"/>
              </a:ext>
            </a:extLst>
          </p:cNvPr>
          <p:cNvSpPr txBox="1">
            <a:spLocks/>
          </p:cNvSpPr>
          <p:nvPr/>
        </p:nvSpPr>
        <p:spPr>
          <a:xfrm>
            <a:off x="2335019" y="246079"/>
            <a:ext cx="9860156" cy="20119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400" dirty="0">
                <a:latin typeface="+mn-lt"/>
                <a:cs typeface="Courier New" panose="02070309020205020404" pitchFamily="49" charset="0"/>
              </a:rPr>
              <a:t>Analysis of re-employment of data of unemployed men aged 40--55.</a:t>
            </a:r>
            <a:endParaRPr lang="nl-NL" altLang="nl-NL" sz="2400" dirty="0">
              <a:latin typeface="+mn-lt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Finding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within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one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year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after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being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unemployed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as a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function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of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age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, health and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educational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level</a:t>
            </a:r>
          </a:p>
          <a:p>
            <a:pPr lvl="0">
              <a:buFontTx/>
              <a:buNone/>
            </a:pP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= 1: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work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found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within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one</a:t>
            </a:r>
            <a:r>
              <a:rPr lang="nl-NL" altLang="nl-NL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nl-NL" altLang="nl-NL" sz="2400" dirty="0" err="1">
                <a:latin typeface="+mn-lt"/>
                <a:cs typeface="Courier New" panose="02070309020205020404" pitchFamily="49" charset="0"/>
              </a:rPr>
              <a:t>year</a:t>
            </a:r>
            <a:endParaRPr lang="nl-NL" altLang="nl-NL" sz="2400" dirty="0">
              <a:latin typeface="+mn-lt"/>
              <a:cs typeface="Courier New" panose="02070309020205020404" pitchFamily="49" charset="0"/>
            </a:endParaRPr>
          </a:p>
          <a:p>
            <a:pPr lvl="0">
              <a:defRPr/>
            </a:pPr>
            <a:endParaRPr lang="nl-NL" sz="2400" dirty="0">
              <a:latin typeface="+mn-lt"/>
            </a:endParaRPr>
          </a:p>
          <a:p>
            <a:pPr lvl="0">
              <a:defRPr/>
            </a:pPr>
            <a:endParaRPr lang="nl-NL" sz="2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E0BF-6066-414D-A73B-B99BF1E48891}"/>
              </a:ext>
            </a:extLst>
          </p:cNvPr>
          <p:cNvSpPr txBox="1">
            <a:spLocks/>
          </p:cNvSpPr>
          <p:nvPr/>
        </p:nvSpPr>
        <p:spPr>
          <a:xfrm>
            <a:off x="1275251" y="3043199"/>
            <a:ext cx="8497887" cy="4611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LOGIST REGR work WITH age health </a:t>
            </a:r>
            <a:r>
              <a:rPr lang="en-US" alt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edu</a:t>
            </a:r>
            <a:endParaRPr lang="en-US" alt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/METHOD = ENTER age health </a:t>
            </a:r>
            <a:r>
              <a:rPr lang="en-US" alt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edu</a:t>
            </a:r>
            <a:b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/SAVE pred(pre).</a:t>
            </a:r>
          </a:p>
          <a:p>
            <a:pPr lvl="0">
              <a:buFontTx/>
              <a:buNone/>
              <a:defRPr/>
            </a:pP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Variables in the 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endParaRPr 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  <a:defRPr/>
            </a:pP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B	 S.E.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Wald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	  </a:t>
            </a:r>
            <a:r>
              <a:rPr lang="nl-NL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nl-N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	</a:t>
            </a:r>
          </a:p>
          <a:p>
            <a:pPr lvl="0"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age		-,128	 ,031	17,1	1	,000	   ,879	</a:t>
            </a:r>
          </a:p>
          <a:p>
            <a:pPr lvl="0"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health	-,319	 ,158	 4,9	1	,043	   ,727	</a:t>
            </a:r>
          </a:p>
          <a:p>
            <a:pPr lvl="0">
              <a:buFontTx/>
              <a:buNone/>
              <a:defRPr/>
            </a:pPr>
            <a:r>
              <a:rPr lang="fi-FI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edu		 ,201	 ,123	 2,7	1	,102	  1,222	</a:t>
            </a:r>
          </a:p>
          <a:p>
            <a:pPr lvl="0">
              <a:buFontTx/>
              <a:buNone/>
              <a:defRPr/>
            </a:pP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	6,356	1,523	17,4	1	,000	575,905	</a:t>
            </a:r>
          </a:p>
          <a:p>
            <a:pPr lvl="0">
              <a:buFontTx/>
              <a:buNone/>
            </a:pPr>
            <a:endParaRPr lang="en-US" altLang="nl-NL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nl-NL" b="1" dirty="0"/>
          </a:p>
          <a:p>
            <a:pPr lvl="0">
              <a:defRPr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21432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A30A6-060B-42A1-8A88-9E0A127A9F86}"/>
              </a:ext>
            </a:extLst>
          </p:cNvPr>
          <p:cNvSpPr txBox="1">
            <a:spLocks/>
          </p:cNvSpPr>
          <p:nvPr/>
        </p:nvSpPr>
        <p:spPr>
          <a:xfrm>
            <a:off x="323528" y="1988840"/>
            <a:ext cx="8497887" cy="4611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pre*(1-pre)*(</a:t>
            </a:r>
            <a:r>
              <a:rPr lang="nl-NL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-.319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= pre*(1-pre)*(</a:t>
            </a:r>
            <a:r>
              <a:rPr lang="nl-NL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-.128). </a:t>
            </a:r>
            <a:endParaRPr lang="en-US" alt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d_edu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= pre*(1-pre)*( .201).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MEANS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d_edu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nl-NL" altLang="nl-N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FontTx/>
              <a:buNone/>
            </a:pPr>
            <a:b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d_age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	    = -0.0280	</a:t>
            </a:r>
          </a:p>
          <a:p>
            <a:pPr lvl="0">
              <a:buFontTx/>
              <a:buNone/>
            </a:pP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alt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d_health</a:t>
            </a:r>
            <a:r>
              <a:rPr lang="en-US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 = -0.0697</a:t>
            </a:r>
          </a:p>
          <a:p>
            <a:pPr lvl="0">
              <a:buFontTx/>
              <a:buNone/>
            </a:pPr>
            <a:endParaRPr lang="en-US" alt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nl-NL" sz="2400" dirty="0" err="1">
                <a:latin typeface="+mn-lt"/>
              </a:rPr>
              <a:t>So</a:t>
            </a:r>
            <a:r>
              <a:rPr lang="nl-NL" sz="2400" dirty="0">
                <a:latin typeface="+mn-lt"/>
              </a:rPr>
              <a:t> on </a:t>
            </a:r>
            <a:r>
              <a:rPr lang="nl-NL" sz="2400" dirty="0" err="1">
                <a:latin typeface="+mn-lt"/>
              </a:rPr>
              <a:t>average</a:t>
            </a:r>
            <a:r>
              <a:rPr lang="nl-NL" sz="2400" dirty="0">
                <a:latin typeface="+mn-lt"/>
              </a:rPr>
              <a:t> the effect of </a:t>
            </a:r>
            <a:r>
              <a:rPr lang="nl-NL" sz="2400" dirty="0" err="1">
                <a:latin typeface="+mn-lt"/>
              </a:rPr>
              <a:t>one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year</a:t>
            </a:r>
            <a:r>
              <a:rPr lang="nl-NL" sz="2400" dirty="0">
                <a:latin typeface="+mn-lt"/>
              </a:rPr>
              <a:t> of </a:t>
            </a:r>
            <a:r>
              <a:rPr lang="nl-NL" sz="2400" dirty="0" err="1">
                <a:latin typeface="+mn-lt"/>
              </a:rPr>
              <a:t>age</a:t>
            </a:r>
            <a:r>
              <a:rPr lang="nl-NL" sz="2400" dirty="0">
                <a:latin typeface="+mn-lt"/>
              </a:rPr>
              <a:t> is 2.8% </a:t>
            </a:r>
            <a:r>
              <a:rPr lang="nl-NL" sz="2400" dirty="0" err="1">
                <a:latin typeface="+mn-lt"/>
              </a:rPr>
              <a:t>decrease</a:t>
            </a:r>
            <a:r>
              <a:rPr lang="nl-NL" sz="2400" dirty="0">
                <a:latin typeface="+mn-lt"/>
              </a:rPr>
              <a:t> in </a:t>
            </a:r>
            <a:r>
              <a:rPr lang="nl-NL" sz="2400" dirty="0" err="1">
                <a:latin typeface="+mn-lt"/>
              </a:rPr>
              <a:t>probability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to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find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work</a:t>
            </a:r>
            <a:r>
              <a:rPr lang="nl-NL" sz="2400" dirty="0">
                <a:latin typeface="+mn-lt"/>
              </a:rPr>
              <a:t>, etc.</a:t>
            </a:r>
          </a:p>
          <a:p>
            <a:pPr lvl="0">
              <a:defRPr/>
            </a:pPr>
            <a:endParaRPr lang="nl-NL" sz="2400" dirty="0">
              <a:latin typeface="+mn-lt"/>
            </a:endParaRPr>
          </a:p>
          <a:p>
            <a:pPr lvl="0">
              <a:defRPr/>
            </a:pPr>
            <a:r>
              <a:rPr lang="nl-NL" sz="2400" dirty="0" err="1">
                <a:latin typeface="+mn-lt"/>
              </a:rPr>
              <a:t>Useful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addition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to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interpretational</a:t>
            </a:r>
            <a:r>
              <a:rPr lang="nl-NL" sz="2400" dirty="0">
                <a:latin typeface="+mn-lt"/>
              </a:rPr>
              <a:t> tools of </a:t>
            </a:r>
            <a:r>
              <a:rPr lang="nl-NL" sz="2400" dirty="0" err="1">
                <a:latin typeface="+mn-lt"/>
              </a:rPr>
              <a:t>logistic</a:t>
            </a:r>
            <a:r>
              <a:rPr lang="nl-NL" sz="2400" dirty="0">
                <a:latin typeface="+mn-lt"/>
              </a:rPr>
              <a:t> </a:t>
            </a:r>
            <a:r>
              <a:rPr lang="nl-NL" sz="2400" dirty="0" err="1">
                <a:latin typeface="+mn-lt"/>
              </a:rPr>
              <a:t>regression</a:t>
            </a:r>
            <a:endParaRPr lang="nl-NL" sz="2400" dirty="0">
              <a:latin typeface="+mn-lt"/>
            </a:endParaRPr>
          </a:p>
          <a:p>
            <a:pPr lvl="0"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1982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A4A9C-F71F-4C23-A3AA-BA19408CD4CC}"/>
              </a:ext>
            </a:extLst>
          </p:cNvPr>
          <p:cNvSpPr txBox="1"/>
          <p:nvPr/>
        </p:nvSpPr>
        <p:spPr>
          <a:xfrm>
            <a:off x="1184987" y="1151453"/>
            <a:ext cx="8817429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latin typeface="Merriweather Bold" panose="02060503050406030704" pitchFamily="18" charset="0"/>
                <a:ea typeface="Merriweather Bold" panose="02060503050406030704" pitchFamily="18" charset="0"/>
              </a:rPr>
              <a:t>Conclusions of 3. Effect sizes</a:t>
            </a:r>
            <a:endParaRPr lang="en-US" sz="3200" dirty="0">
              <a:latin typeface="Merriweather Bold" panose="02060503050406030704" pitchFamily="18" charset="0"/>
              <a:ea typeface="Merriweather Bold" panose="02060503050406030704" pitchFamily="18" charset="0"/>
            </a:endParaRP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Where</a:t>
            </a:r>
            <a:r>
              <a:rPr lang="nl-NL" sz="2400" dirty="0"/>
              <a:t> effect </a:t>
            </a:r>
            <a:r>
              <a:rPr lang="nl-NL" sz="2400" dirty="0" err="1"/>
              <a:t>sizes</a:t>
            </a:r>
            <a:r>
              <a:rPr lang="nl-NL" sz="2400" dirty="0"/>
              <a:t> are </a:t>
            </a:r>
            <a:r>
              <a:rPr lang="nl-NL" sz="2400" dirty="0" err="1"/>
              <a:t>trivial</a:t>
            </a:r>
            <a:r>
              <a:rPr lang="nl-NL" sz="2400" dirty="0"/>
              <a:t> in standard multiple </a:t>
            </a:r>
            <a:r>
              <a:rPr lang="nl-NL" sz="2400" dirty="0" err="1"/>
              <a:t>regression</a:t>
            </a:r>
            <a:r>
              <a:rPr lang="nl-NL" sz="2400" dirty="0"/>
              <a:t>, </a:t>
            </a:r>
            <a:r>
              <a:rPr lang="nl-NL" sz="2400" dirty="0" err="1"/>
              <a:t>they</a:t>
            </a:r>
            <a:r>
              <a:rPr lang="nl-NL" sz="2400" dirty="0"/>
              <a:t> </a:t>
            </a:r>
            <a:r>
              <a:rPr lang="nl-NL" sz="2400" dirty="0" err="1"/>
              <a:t>provide</a:t>
            </a:r>
            <a:r>
              <a:rPr lang="nl-NL" sz="2400" dirty="0"/>
              <a:t> </a:t>
            </a:r>
            <a:r>
              <a:rPr lang="nl-NL" sz="2400" dirty="0" err="1"/>
              <a:t>helpful</a:t>
            </a:r>
            <a:r>
              <a:rPr lang="nl-NL" sz="2400" dirty="0"/>
              <a:t> </a:t>
            </a:r>
            <a:r>
              <a:rPr lang="nl-NL" sz="2400" dirty="0" err="1"/>
              <a:t>additions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the </a:t>
            </a:r>
            <a:r>
              <a:rPr lang="nl-NL" sz="2400" dirty="0" err="1"/>
              <a:t>interpretation</a:t>
            </a:r>
            <a:r>
              <a:rPr lang="nl-NL" sz="2400" dirty="0"/>
              <a:t> for </a:t>
            </a:r>
            <a:r>
              <a:rPr lang="nl-NL" sz="2400" dirty="0" err="1"/>
              <a:t>quadratic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, </a:t>
            </a:r>
            <a:r>
              <a:rPr lang="nl-NL" sz="2400" dirty="0" err="1"/>
              <a:t>interactions</a:t>
            </a:r>
            <a:r>
              <a:rPr lang="nl-NL" sz="2400" dirty="0"/>
              <a:t> and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In </a:t>
            </a:r>
            <a:r>
              <a:rPr lang="nl-NL" sz="2400" dirty="0" err="1"/>
              <a:t>particular</a:t>
            </a:r>
            <a:r>
              <a:rPr lang="nl-NL" sz="2400" dirty="0"/>
              <a:t> for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the </a:t>
            </a:r>
            <a:r>
              <a:rPr lang="nl-NL" sz="2400" dirty="0" err="1"/>
              <a:t>addition</a:t>
            </a:r>
            <a:r>
              <a:rPr lang="nl-NL" sz="2400" dirty="0"/>
              <a:t> is </a:t>
            </a:r>
            <a:r>
              <a:rPr lang="nl-NL" sz="2400" dirty="0" err="1"/>
              <a:t>useful</a:t>
            </a:r>
            <a:r>
              <a:rPr lang="nl-NL" sz="2400" dirty="0"/>
              <a:t>, as the standard </a:t>
            </a:r>
            <a:r>
              <a:rPr lang="nl-NL" sz="2400" dirty="0" err="1"/>
              <a:t>interpretation</a:t>
            </a:r>
            <a:r>
              <a:rPr lang="nl-NL" sz="2400" dirty="0"/>
              <a:t> of the parameter </a:t>
            </a:r>
            <a:r>
              <a:rPr lang="nl-NL" sz="2400" dirty="0" err="1"/>
              <a:t>estimates</a:t>
            </a:r>
            <a:r>
              <a:rPr lang="nl-NL" sz="2400" dirty="0"/>
              <a:t> in </a:t>
            </a:r>
            <a:r>
              <a:rPr lang="nl-NL" sz="2400" dirty="0" err="1"/>
              <a:t>logistic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is </a:t>
            </a:r>
            <a:r>
              <a:rPr lang="nl-NL" sz="2400" dirty="0" err="1"/>
              <a:t>difficult</a:t>
            </a:r>
            <a:r>
              <a:rPr lang="nl-NL" sz="2400" dirty="0"/>
              <a:t>, and the </a:t>
            </a:r>
            <a:r>
              <a:rPr lang="nl-NL" sz="2400" dirty="0" err="1"/>
              <a:t>interpretation</a:t>
            </a:r>
            <a:r>
              <a:rPr lang="nl-NL" sz="2400" dirty="0"/>
              <a:t> of </a:t>
            </a:r>
            <a:r>
              <a:rPr lang="nl-NL" sz="2400" dirty="0" err="1"/>
              <a:t>marginal</a:t>
            </a:r>
            <a:r>
              <a:rPr lang="nl-NL" sz="2400" dirty="0"/>
              <a:t> </a:t>
            </a:r>
            <a:r>
              <a:rPr lang="nl-NL" sz="2400" dirty="0" err="1"/>
              <a:t>effects</a:t>
            </a:r>
            <a:r>
              <a:rPr lang="nl-NL" sz="2400" dirty="0"/>
              <a:t> is easy</a:t>
            </a:r>
          </a:p>
        </p:txBody>
      </p:sp>
    </p:spTree>
    <p:extLst>
      <p:ext uri="{BB962C8B-B14F-4D97-AF65-F5344CB8AC3E}">
        <p14:creationId xmlns:p14="http://schemas.microsoft.com/office/powerpoint/2010/main" val="3044840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269A8-7780-453B-9972-8E0F176FA9C3}"/>
              </a:ext>
            </a:extLst>
          </p:cNvPr>
          <p:cNvSpPr txBox="1"/>
          <p:nvPr/>
        </p:nvSpPr>
        <p:spPr>
          <a:xfrm>
            <a:off x="2239347" y="2118049"/>
            <a:ext cx="68394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Thank you for your attention. Questions?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68237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517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99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290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81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BE6A376C-8351-4065-982C-1225D49F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8" y="1767207"/>
            <a:ext cx="6767902" cy="461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7CFE1-7A1B-4B0D-BC72-2AE4257E3A9C}"/>
              </a:ext>
            </a:extLst>
          </p:cNvPr>
          <p:cNvSpPr txBox="1"/>
          <p:nvPr/>
        </p:nvSpPr>
        <p:spPr>
          <a:xfrm>
            <a:off x="7902979" y="1014983"/>
            <a:ext cx="35195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Linearity of relation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Observed y normally distributed around regression line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Normal distribution constant over regression line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Independent 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1C3C4-5C51-478F-8E53-FD9BAB409D8E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80728"/>
            <a:ext cx="8424614" cy="5112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/>
              <a:t>Model assumptions: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2867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EED1E0-00B2-4D57-AAC5-82280F77DB55}"/>
              </a:ext>
            </a:extLst>
          </p:cNvPr>
          <p:cNvSpPr txBox="1"/>
          <p:nvPr/>
        </p:nvSpPr>
        <p:spPr>
          <a:xfrm>
            <a:off x="1791478" y="1455576"/>
            <a:ext cx="7941726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So we want to find</a:t>
            </a:r>
          </a:p>
          <a:p>
            <a:endParaRPr lang="en-US" sz="2800" dirty="0"/>
          </a:p>
          <a:p>
            <a:r>
              <a:rPr lang="en-US" sz="2800" dirty="0"/>
              <a:t>i.e. estimates for </a:t>
            </a:r>
            <a:r>
              <a:rPr lang="en-GB" sz="2800" dirty="0">
                <a:latin typeface="Georgia" pitchFamily="18" charset="0"/>
                <a:sym typeface="Symbol"/>
              </a:rPr>
              <a:t>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0</a:t>
            </a:r>
            <a:r>
              <a:rPr lang="en-GB" sz="2800" dirty="0">
                <a:latin typeface="Georgia" pitchFamily="18" charset="0"/>
                <a:sym typeface="Symbol"/>
              </a:rPr>
              <a:t>, 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1 </a:t>
            </a:r>
            <a:r>
              <a:rPr lang="en-GB" sz="2800" dirty="0">
                <a:latin typeface="Georgia" pitchFamily="18" charset="0"/>
                <a:sym typeface="Symbol"/>
              </a:rPr>
              <a:t>, their standard errors and </a:t>
            </a:r>
            <a:r>
              <a:rPr lang="el-GR" sz="2800" dirty="0">
                <a:sym typeface="Symbol"/>
              </a:rPr>
              <a:t>σ</a:t>
            </a:r>
            <a:r>
              <a:rPr lang="en-US" sz="2800" dirty="0">
                <a:sym typeface="Symbol"/>
              </a:rPr>
              <a:t>,</a:t>
            </a:r>
          </a:p>
          <a:p>
            <a:endParaRPr lang="en-US" sz="2800" dirty="0">
              <a:sym typeface="Symbol"/>
            </a:endParaRPr>
          </a:p>
          <a:p>
            <a:r>
              <a:rPr lang="el-GR" sz="2800" dirty="0">
                <a:sym typeface="Symbol"/>
              </a:rPr>
              <a:t>σ</a:t>
            </a:r>
            <a:r>
              <a:rPr lang="en-US" sz="2800" dirty="0">
                <a:sym typeface="Symbol"/>
              </a:rPr>
              <a:t> estimated using departures from regression line</a:t>
            </a:r>
            <a:r>
              <a:rPr lang="en-GB" sz="2800" dirty="0">
                <a:sym typeface="Symbol"/>
              </a:rPr>
              <a:t> </a:t>
            </a:r>
            <a:endParaRPr lang="nl-NL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F6AC570C-77E3-4BD3-9083-491A09CAF0C1}"/>
                  </a:ext>
                </a:extLst>
              </p:cNvPr>
              <p:cNvSpPr txBox="1"/>
              <p:nvPr/>
            </p:nvSpPr>
            <p:spPr bwMode="auto">
              <a:xfrm>
                <a:off x="4799126" y="1378288"/>
                <a:ext cx="4609306" cy="64766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/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  =  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/>
                      </m:sSub>
                    </m:oMath>
                  </m:oMathPara>
                </a14:m>
                <a:endParaRPr lang="nl-NL" sz="2800" dirty="0"/>
              </a:p>
            </p:txBody>
          </p:sp>
        </mc:Choice>
        <mc:Fallback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F6AC570C-77E3-4BD3-9083-491A09CA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9126" y="1378288"/>
                <a:ext cx="4609306" cy="64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7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3C26247-B5FD-43E2-A364-B1CA92E77E88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908720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Confidence Intervals for </a:t>
            </a:r>
            <a:r>
              <a:rPr lang="en-GB" sz="3100" b="1">
                <a:latin typeface="Georgia" pitchFamily="18" charset="0"/>
                <a:sym typeface="Symbol"/>
              </a:rPr>
              <a:t></a:t>
            </a:r>
            <a:r>
              <a:rPr lang="en-GB" sz="3100" b="1" baseline="-25000">
                <a:latin typeface="Georgia" pitchFamily="18" charset="0"/>
                <a:sym typeface="Symbol"/>
              </a:rPr>
              <a:t>0</a:t>
            </a:r>
            <a:r>
              <a:rPr lang="en-GB" sz="3100" b="1">
                <a:latin typeface="Georgia" pitchFamily="18" charset="0"/>
                <a:sym typeface="Symbol"/>
              </a:rPr>
              <a:t> and </a:t>
            </a:r>
            <a:r>
              <a:rPr lang="en-GB" sz="3100" b="1" baseline="-25000">
                <a:latin typeface="Georgia" pitchFamily="18" charset="0"/>
                <a:sym typeface="Symbol"/>
              </a:rPr>
              <a:t>1</a:t>
            </a:r>
            <a:r>
              <a:rPr lang="en-GB" sz="3100" b="1"/>
              <a:t> </a:t>
            </a:r>
            <a:endParaRPr lang="en-US" sz="31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A3AE443-2AC5-444D-91E3-FF0BC424AD77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1627659"/>
            <a:ext cx="8496300" cy="4465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/>
              <a:t>The confidence intervals for </a:t>
            </a:r>
            <a:r>
              <a:rPr lang="en-GB" sz="2800" dirty="0">
                <a:latin typeface="Georgia" pitchFamily="18" charset="0"/>
                <a:sym typeface="Symbol"/>
              </a:rPr>
              <a:t>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0</a:t>
            </a:r>
            <a:r>
              <a:rPr lang="en-GB" sz="2800" dirty="0">
                <a:latin typeface="Georgia" pitchFamily="18" charset="0"/>
                <a:sym typeface="Symbol"/>
              </a:rPr>
              <a:t> and </a:t>
            </a:r>
            <a:r>
              <a:rPr lang="en-GB" sz="2800" baseline="-25000" dirty="0">
                <a:latin typeface="Georgia" pitchFamily="18" charset="0"/>
                <a:sym typeface="Symbol"/>
              </a:rPr>
              <a:t>1</a:t>
            </a:r>
            <a:r>
              <a:rPr lang="en-GB" sz="2800" dirty="0"/>
              <a:t> at the (1 - </a:t>
            </a:r>
            <a:r>
              <a:rPr lang="en-GB" sz="2800" dirty="0">
                <a:sym typeface="Symbol"/>
              </a:rPr>
              <a:t>)%</a:t>
            </a:r>
            <a:r>
              <a:rPr lang="en-GB" sz="2800" dirty="0"/>
              <a:t> confidence level and using the t-distribution are </a:t>
            </a:r>
          </a:p>
          <a:p>
            <a:pPr lvl="0"/>
            <a:r>
              <a:rPr lang="en-GB" sz="2800" dirty="0"/>
              <a:t>	 	</a:t>
            </a:r>
          </a:p>
          <a:p>
            <a:pPr lvl="0"/>
            <a:endParaRPr lang="en-GB" sz="2800" dirty="0"/>
          </a:p>
          <a:p>
            <a:pPr marL="342000" lvl="0">
              <a:spcBef>
                <a:spcPts val="1800"/>
              </a:spcBef>
              <a:spcAft>
                <a:spcPts val="2400"/>
              </a:spcAft>
            </a:pPr>
            <a:endParaRPr lang="en-GB" sz="2800" dirty="0"/>
          </a:p>
          <a:p>
            <a:pPr marL="342000" lvl="0">
              <a:spcBef>
                <a:spcPts val="1800"/>
              </a:spcBef>
              <a:spcAft>
                <a:spcPts val="2400"/>
              </a:spcAft>
            </a:pPr>
            <a:r>
              <a:rPr lang="en-GB" sz="2800" dirty="0"/>
              <a:t>where t</a:t>
            </a:r>
            <a:r>
              <a:rPr lang="en-GB" sz="2800" baseline="-25000" dirty="0"/>
              <a:t>v</a:t>
            </a:r>
            <a:r>
              <a:rPr lang="en-GB" sz="2800" dirty="0"/>
              <a:t>(1-</a:t>
            </a:r>
            <a:r>
              <a:rPr lang="en-GB" sz="2800" dirty="0">
                <a:sym typeface="Symbol"/>
              </a:rPr>
              <a:t> /2)</a:t>
            </a:r>
            <a:r>
              <a:rPr lang="en-US" sz="2800" dirty="0"/>
              <a:t> is the upper quantile of the t-distribution with v = </a:t>
            </a:r>
            <a:r>
              <a:rPr lang="en-US" sz="2800" b="1" dirty="0">
                <a:solidFill>
                  <a:srgbClr val="2407F9"/>
                </a:solidFill>
              </a:rPr>
              <a:t>n</a:t>
            </a:r>
            <a:r>
              <a:rPr lang="en-US" sz="2800" dirty="0"/>
              <a:t> - 2 degrees of freedom.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66F19FD8-DC41-43E4-A8E9-60076D0CF498}"/>
                  </a:ext>
                </a:extLst>
              </p:cNvPr>
              <p:cNvSpPr txBox="1"/>
              <p:nvPr/>
            </p:nvSpPr>
            <p:spPr bwMode="auto">
              <a:xfrm>
                <a:off x="1979712" y="3212976"/>
                <a:ext cx="4248472" cy="5873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d>
                        <m:d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66F19FD8-DC41-43E4-A8E9-60076D0CF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3212976"/>
                <a:ext cx="4248472" cy="587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29314233-6C83-4CDC-949C-434F69A82459}"/>
                  </a:ext>
                </a:extLst>
              </p:cNvPr>
              <p:cNvSpPr txBox="1"/>
              <p:nvPr/>
            </p:nvSpPr>
            <p:spPr bwMode="auto">
              <a:xfrm>
                <a:off x="1979712" y="3933056"/>
                <a:ext cx="4897338" cy="57053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acc>
                      <m:r>
                        <m:rPr>
                          <m:sty m:val="p"/>
                        </m:rPr>
                        <a:rPr lang="nl-NL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nl-NL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nl-NL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nl-NL" sz="2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nl-NL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29314233-6C83-4CDC-949C-434F69A82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3933056"/>
                <a:ext cx="4897338" cy="570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82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6CCE25-AC37-4809-A430-7EF528FC4E94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836712"/>
            <a:ext cx="8496300" cy="719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GB" sz="3100" b="1"/>
              <a:t>Example: Life Expectancy </a:t>
            </a:r>
            <a:endParaRPr lang="en-US" sz="3100" b="1" dirty="0"/>
          </a:p>
        </p:txBody>
      </p:sp>
      <p:pic>
        <p:nvPicPr>
          <p:cNvPr id="3" name="Afbeelding 14" descr="Afbeelding met tekst&#10;&#10;Automatisch gegenereerde beschrijving">
            <a:extLst>
              <a:ext uri="{FF2B5EF4-FFF2-40B4-BE49-F238E27FC236}">
                <a16:creationId xmlns:a16="http://schemas.microsoft.com/office/drawing/2014/main" id="{52D36270-8516-4E43-B8B6-42CE3A186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358490"/>
            <a:ext cx="7906982" cy="54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3072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uu_powerpoint_template_EN_2021_logofied</Template>
  <TotalTime>0</TotalTime>
  <Words>2589</Words>
  <Application>Microsoft Office PowerPoint</Application>
  <PresentationFormat>Custom</PresentationFormat>
  <Paragraphs>336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Courier New</vt:lpstr>
      <vt:lpstr>Merriweather Regular</vt:lpstr>
      <vt:lpstr>Merriweather Bold</vt:lpstr>
      <vt:lpstr>Arial</vt:lpstr>
      <vt:lpstr>Georgia</vt:lpstr>
      <vt:lpstr>Cambria Math</vt:lpstr>
      <vt:lpstr>Open Sans Light</vt:lpstr>
      <vt:lpstr>Merriweather Light</vt:lpstr>
      <vt:lpstr>Verdana</vt:lpstr>
      <vt:lpstr>Calibri Light</vt:lpstr>
      <vt:lpstr>Open Sans</vt:lpstr>
      <vt:lpstr>Calibri</vt:lpstr>
      <vt:lpstr>Utrecht University</vt:lpstr>
      <vt:lpstr>Equation</vt:lpstr>
      <vt:lpstr>Vergelijking</vt:lpstr>
      <vt:lpstr>StaticEnhancedMetafile</vt:lpstr>
      <vt:lpstr>Lecture 2: Prediction, effect sizes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</dc:title>
  <dc:subject/>
  <dc:creator>Heijden, P.G.M. van der (Peter)</dc:creator>
  <cp:keywords/>
  <dc:description/>
  <cp:lastModifiedBy>Heijden, P.G.M. van der (Peter)</cp:lastModifiedBy>
  <cp:revision>47</cp:revision>
  <dcterms:created xsi:type="dcterms:W3CDTF">2022-02-07T16:24:49Z</dcterms:created>
  <dcterms:modified xsi:type="dcterms:W3CDTF">2022-02-11T11:09:48Z</dcterms:modified>
  <cp:category/>
</cp:coreProperties>
</file>